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5"/>
  </p:notesMasterIdLst>
  <p:sldIdLst>
    <p:sldId id="1127" r:id="rId2"/>
    <p:sldId id="2145704669" r:id="rId3"/>
    <p:sldId id="2145704668" r:id="rId4"/>
    <p:sldId id="2145704670" r:id="rId5"/>
    <p:sldId id="2145704676" r:id="rId6"/>
    <p:sldId id="2145704632" r:id="rId7"/>
    <p:sldId id="2145704671" r:id="rId8"/>
    <p:sldId id="2145704659" r:id="rId9"/>
    <p:sldId id="2145704629" r:id="rId10"/>
    <p:sldId id="2145704665" r:id="rId11"/>
    <p:sldId id="2145704667" r:id="rId12"/>
    <p:sldId id="2145704633" r:id="rId13"/>
    <p:sldId id="2145704635" r:id="rId14"/>
    <p:sldId id="2145704637" r:id="rId15"/>
    <p:sldId id="2145704634" r:id="rId16"/>
    <p:sldId id="2145704672" r:id="rId17"/>
    <p:sldId id="2145704645" r:id="rId18"/>
    <p:sldId id="2145704636" r:id="rId19"/>
    <p:sldId id="2145704674" r:id="rId20"/>
    <p:sldId id="2145704640" r:id="rId21"/>
    <p:sldId id="2145704646" r:id="rId22"/>
    <p:sldId id="2145704647" r:id="rId23"/>
    <p:sldId id="2145704649" r:id="rId24"/>
    <p:sldId id="2145704650" r:id="rId25"/>
    <p:sldId id="2145704651" r:id="rId26"/>
    <p:sldId id="2145704652" r:id="rId27"/>
    <p:sldId id="2145704641" r:id="rId28"/>
    <p:sldId id="2145704663" r:id="rId29"/>
    <p:sldId id="2145704675" r:id="rId30"/>
    <p:sldId id="2145704664" r:id="rId31"/>
    <p:sldId id="2145704655" r:id="rId32"/>
    <p:sldId id="2145704657" r:id="rId33"/>
    <p:sldId id="292" r:id="rId34"/>
  </p:sldIdLst>
  <p:sldSz cx="12192000" cy="6858000"/>
  <p:notesSz cx="6858000" cy="9144000"/>
  <p:custDataLst>
    <p:tags r:id="rId3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223A3A5-EF4D-DA43-8E60-85F1B0635310}">
          <p14:sldIdLst>
            <p14:sldId id="1127"/>
            <p14:sldId id="2145704669"/>
            <p14:sldId id="2145704668"/>
            <p14:sldId id="2145704670"/>
            <p14:sldId id="2145704676"/>
            <p14:sldId id="2145704632"/>
            <p14:sldId id="2145704671"/>
            <p14:sldId id="2145704659"/>
            <p14:sldId id="2145704629"/>
            <p14:sldId id="2145704665"/>
            <p14:sldId id="2145704667"/>
            <p14:sldId id="2145704633"/>
            <p14:sldId id="2145704635"/>
            <p14:sldId id="2145704637"/>
            <p14:sldId id="2145704634"/>
            <p14:sldId id="2145704672"/>
            <p14:sldId id="2145704645"/>
            <p14:sldId id="2145704636"/>
            <p14:sldId id="2145704674"/>
            <p14:sldId id="2145704640"/>
            <p14:sldId id="2145704646"/>
            <p14:sldId id="2145704647"/>
            <p14:sldId id="2145704649"/>
            <p14:sldId id="2145704650"/>
            <p14:sldId id="2145704651"/>
            <p14:sldId id="2145704652"/>
            <p14:sldId id="2145704641"/>
            <p14:sldId id="2145704663"/>
            <p14:sldId id="2145704675"/>
            <p14:sldId id="2145704664"/>
            <p14:sldId id="2145704655"/>
            <p14:sldId id="2145704657"/>
            <p14:sldId id="292"/>
          </p14:sldIdLst>
        </p14:section>
        <p14:section name="其他" id="{ACFBF1BB-6E2D-6547-9EFE-E01E9E49C344}">
          <p14:sldIdLst/>
        </p14:section>
      </p14:sectionLst>
    </p:ext>
    <p:ext uri="{EFAFB233-063F-42B5-8137-9DF3F51BA10A}">
      <p15:sldGuideLst xmlns:p15="http://schemas.microsoft.com/office/powerpoint/2012/main">
        <p15:guide id="2" pos="7333" userDrawn="1">
          <p15:clr>
            <a:srgbClr val="A4A3A4"/>
          </p15:clr>
        </p15:guide>
        <p15:guide id="3" orient="horz" pos="777" userDrawn="1">
          <p15:clr>
            <a:srgbClr val="A4A3A4"/>
          </p15:clr>
        </p15:guide>
        <p15:guide id="4" pos="347" userDrawn="1">
          <p15:clr>
            <a:srgbClr val="A4A3A4"/>
          </p15:clr>
        </p15:guide>
        <p15:guide id="6" orient="horz" pos="3793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32B0A4F-3CB2-66A5-3214-958979847ABC}" name="office" initials="o" userId="office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g jimmy" initials="lj" lastIdx="9" clrIdx="0">
    <p:extLst>
      <p:ext uri="{19B8F6BF-5375-455C-9EA6-DF929625EA0E}">
        <p15:presenceInfo xmlns:p15="http://schemas.microsoft.com/office/powerpoint/2012/main" userId="8e71b35e1471bf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5FED"/>
    <a:srgbClr val="FC6E16"/>
    <a:srgbClr val="C0C9E5"/>
    <a:srgbClr val="FFCE3A"/>
    <a:srgbClr val="3266FE"/>
    <a:srgbClr val="F2F2F2"/>
    <a:srgbClr val="54E2DD"/>
    <a:srgbClr val="32CDB9"/>
    <a:srgbClr val="F2F2F1"/>
    <a:srgbClr val="80E2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53" autoAdjust="0"/>
    <p:restoredTop sz="76883" autoAdjust="0"/>
  </p:normalViewPr>
  <p:slideViewPr>
    <p:cSldViewPr snapToGrid="0">
      <p:cViewPr varScale="1">
        <p:scale>
          <a:sx n="74" d="100"/>
          <a:sy n="74" d="100"/>
        </p:scale>
        <p:origin x="773" y="43"/>
      </p:cViewPr>
      <p:guideLst>
        <p:guide pos="7333"/>
        <p:guide orient="horz" pos="777"/>
        <p:guide pos="347"/>
        <p:guide orient="horz" pos="37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577D22-AD28-43FC-8EB4-B134A7D334C3}" type="datetimeFigureOut">
              <a:rPr lang="zh-CN" altLang="en-US" smtClean="0"/>
              <a:t>2023/2/28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8C8EFA-96ED-4A18-B46D-8BDC030E3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364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这次分享主要介绍下</a:t>
            </a:r>
            <a:r>
              <a:rPr kumimoji="1" lang="en-US" altLang="zh-CN" dirty="0"/>
              <a:t>CPU</a:t>
            </a:r>
            <a:r>
              <a:rPr kumimoji="1" lang="zh-CN" altLang="en-US" dirty="0"/>
              <a:t>中的</a:t>
            </a:r>
            <a:r>
              <a:rPr kumimoji="1" lang="en-US" altLang="zh-CN" dirty="0"/>
              <a:t>Cache</a:t>
            </a:r>
            <a:r>
              <a:rPr kumimoji="1" lang="zh-CN" altLang="en-US" dirty="0"/>
              <a:t>结构，分享的内容基本都是硬件逻辑。</a:t>
            </a:r>
            <a:endParaRPr kumimoji="1" lang="en-US" altLang="zh-CN" dirty="0"/>
          </a:p>
          <a:p>
            <a:r>
              <a:rPr kumimoji="1" lang="zh-CN" altLang="en-US" dirty="0"/>
              <a:t>内容不一定完全正确还请做硬件的同事多多指点。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425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刚刚已经描述了</a:t>
            </a:r>
            <a:r>
              <a:rPr lang="en-US" altLang="zh-CN" dirty="0"/>
              <a:t>cache</a:t>
            </a:r>
            <a:r>
              <a:rPr lang="zh-CN" altLang="en-US" dirty="0"/>
              <a:t>的基本工作原理，那我们来看另外一种很常见的情况</a:t>
            </a:r>
            <a:endParaRPr lang="en-US" altLang="zh-CN" dirty="0"/>
          </a:p>
          <a:p>
            <a:r>
              <a:rPr lang="zh-CN" altLang="en-US" dirty="0"/>
              <a:t>还是以</a:t>
            </a:r>
            <a:r>
              <a:rPr lang="en-US" altLang="zh-CN" dirty="0"/>
              <a:t>4bit</a:t>
            </a:r>
            <a:r>
              <a:rPr lang="zh-CN" altLang="en-US" dirty="0"/>
              <a:t>地址作为例子</a:t>
            </a:r>
            <a:endParaRPr lang="en-US" altLang="zh-CN" dirty="0"/>
          </a:p>
          <a:p>
            <a:r>
              <a:rPr lang="zh-CN" altLang="en-US" dirty="0"/>
              <a:t>假设我们一次访问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  <a:r>
              <a:rPr lang="zh-CN" altLang="en-US" dirty="0"/>
              <a:t>， </a:t>
            </a:r>
            <a:r>
              <a:rPr lang="en-US" altLang="zh-CN" dirty="0"/>
              <a:t>10</a:t>
            </a:r>
            <a:r>
              <a:rPr lang="zh-CN" altLang="en-US" dirty="0"/>
              <a:t>， </a:t>
            </a:r>
            <a:r>
              <a:rPr lang="en-US" altLang="zh-CN" dirty="0"/>
              <a:t>00</a:t>
            </a:r>
          </a:p>
          <a:p>
            <a:r>
              <a:rPr lang="zh-CN" altLang="en-US" dirty="0"/>
              <a:t>上电 </a:t>
            </a:r>
            <a:r>
              <a:rPr lang="en-US" altLang="zh-CN" dirty="0"/>
              <a:t>cache</a:t>
            </a:r>
            <a:r>
              <a:rPr lang="zh-CN" altLang="en-US" dirty="0"/>
              <a:t>里的数据都是无效，</a:t>
            </a:r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  <a:r>
              <a:rPr lang="zh-CN" altLang="en-US" dirty="0"/>
              <a:t>地址，未命中，然后访问下一级存储，并将</a:t>
            </a:r>
            <a:r>
              <a:rPr lang="en-US" altLang="zh-CN" dirty="0"/>
              <a:t>00 </a:t>
            </a:r>
            <a:r>
              <a:rPr lang="zh-CN" altLang="en-US" dirty="0"/>
              <a:t>地址的内容放到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  <a:r>
              <a:rPr lang="zh-CN" altLang="en-US" dirty="0"/>
              <a:t>地址，未命中， 同样也需要访问下一级存储， 并将</a:t>
            </a:r>
            <a:r>
              <a:rPr lang="en-US" altLang="zh-CN" dirty="0"/>
              <a:t>10</a:t>
            </a:r>
            <a:r>
              <a:rPr lang="zh-CN" altLang="en-US" dirty="0"/>
              <a:t>的地址放到</a:t>
            </a:r>
            <a:r>
              <a:rPr lang="en-US" altLang="zh-CN" dirty="0"/>
              <a:t>cache</a:t>
            </a:r>
            <a:r>
              <a:rPr lang="zh-CN" altLang="en-US" dirty="0"/>
              <a:t>里。 我们发现 </a:t>
            </a:r>
            <a:r>
              <a:rPr lang="en-US" altLang="zh-CN" dirty="0"/>
              <a:t>00 </a:t>
            </a:r>
            <a:r>
              <a:rPr lang="zh-CN" altLang="en-US" dirty="0"/>
              <a:t>地址和</a:t>
            </a:r>
            <a:r>
              <a:rPr lang="en-US" altLang="zh-CN" dirty="0"/>
              <a:t>10</a:t>
            </a:r>
            <a:r>
              <a:rPr lang="zh-CN" altLang="en-US" dirty="0"/>
              <a:t>地址其实映射到一个</a:t>
            </a:r>
            <a:r>
              <a:rPr lang="en-US" altLang="zh-CN" dirty="0"/>
              <a:t>cache line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访问</a:t>
            </a:r>
            <a:r>
              <a:rPr lang="en-US" altLang="zh-CN" dirty="0"/>
              <a:t>00 </a:t>
            </a:r>
            <a:r>
              <a:rPr lang="zh-CN" altLang="en-US" dirty="0"/>
              <a:t>地址，未命中，需要访问下一级存储。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 </a:t>
            </a:r>
            <a:r>
              <a:rPr lang="zh-CN" altLang="en-US" dirty="0"/>
              <a:t>地址， 未命中。</a:t>
            </a:r>
            <a:endParaRPr lang="en-US" altLang="zh-CN" dirty="0"/>
          </a:p>
          <a:p>
            <a:r>
              <a:rPr lang="zh-CN" altLang="en-US" dirty="0"/>
              <a:t>虽然有</a:t>
            </a:r>
            <a:r>
              <a:rPr lang="en-US" altLang="zh-CN" dirty="0"/>
              <a:t>cache</a:t>
            </a:r>
            <a:r>
              <a:rPr lang="zh-CN" altLang="en-US" dirty="0"/>
              <a:t>但是 每次都未命中。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161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虽然说有</a:t>
            </a:r>
            <a:r>
              <a:rPr lang="en-US" altLang="zh-CN" dirty="0"/>
              <a:t>cache</a:t>
            </a:r>
            <a:r>
              <a:rPr lang="zh-CN" altLang="en-US" dirty="0"/>
              <a:t>的存在，但是刚刚的使用场景确是一直未命中。原因是因为两个地址同时映射到一个</a:t>
            </a:r>
            <a:r>
              <a:rPr lang="en-US" altLang="zh-CN" dirty="0"/>
              <a:t>cache</a:t>
            </a:r>
            <a:r>
              <a:rPr lang="zh-CN" altLang="en-US" dirty="0"/>
              <a:t>上。</a:t>
            </a:r>
            <a:endParaRPr lang="en-US" altLang="zh-CN" dirty="0"/>
          </a:p>
          <a:p>
            <a:r>
              <a:rPr lang="zh-CN" altLang="en-US" dirty="0"/>
              <a:t>依次交替修改</a:t>
            </a:r>
            <a:r>
              <a:rPr lang="en-US" altLang="zh-CN" dirty="0"/>
              <a:t>cache</a:t>
            </a:r>
            <a:r>
              <a:rPr lang="zh-CN" altLang="en-US" dirty="0"/>
              <a:t>内容导致，一直未命中。针对这个情况很容易想到一个</a:t>
            </a:r>
            <a:r>
              <a:rPr lang="en-US" altLang="zh-CN" dirty="0"/>
              <a:t>index </a:t>
            </a:r>
            <a:r>
              <a:rPr lang="zh-CN" altLang="en-US" dirty="0"/>
              <a:t>里能不能有两个空间来存储数据，这样子 两个地映射到一个</a:t>
            </a:r>
            <a:r>
              <a:rPr lang="en-US" altLang="zh-CN" dirty="0"/>
              <a:t>cache line</a:t>
            </a:r>
            <a:r>
              <a:rPr lang="zh-CN" altLang="en-US" dirty="0"/>
              <a:t>上就不会发生一直未命中的情况。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T0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未命中</a:t>
            </a:r>
            <a:endParaRPr lang="en-US" altLang="zh-CN" dirty="0"/>
          </a:p>
          <a:p>
            <a:r>
              <a:rPr lang="en-US" altLang="zh-CN" dirty="0"/>
              <a:t>T2  </a:t>
            </a:r>
            <a:r>
              <a:rPr lang="zh-CN" altLang="en-US" dirty="0"/>
              <a:t>时刻访问</a:t>
            </a:r>
            <a:r>
              <a:rPr lang="en-US" altLang="zh-CN" dirty="0"/>
              <a:t>00 </a:t>
            </a:r>
            <a:r>
              <a:rPr lang="zh-CN" altLang="en-US" dirty="0"/>
              <a:t>命中</a:t>
            </a:r>
            <a:endParaRPr lang="en-US" altLang="zh-CN" dirty="0"/>
          </a:p>
          <a:p>
            <a:r>
              <a:rPr lang="en-US" altLang="zh-CN" dirty="0"/>
              <a:t>T3  </a:t>
            </a:r>
            <a:r>
              <a:rPr lang="zh-CN" altLang="en-US" dirty="0"/>
              <a:t>时刻访问</a:t>
            </a:r>
            <a:r>
              <a:rPr lang="en-US" altLang="zh-CN" dirty="0"/>
              <a:t>10 </a:t>
            </a:r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这就是我们</a:t>
            </a:r>
            <a:r>
              <a:rPr lang="en-US" altLang="zh-CN" dirty="0"/>
              <a:t>CPU</a:t>
            </a:r>
            <a:r>
              <a:rPr lang="zh-CN" altLang="en-US" dirty="0"/>
              <a:t>里常用的组相连， 同一组内并无先后顺序。之前的方式是直接映射。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0975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这就是实际</a:t>
            </a:r>
            <a:r>
              <a:rPr lang="en-US" altLang="zh-CN" dirty="0"/>
              <a:t>CPU</a:t>
            </a:r>
            <a:r>
              <a:rPr lang="zh-CN" altLang="en-US" dirty="0"/>
              <a:t>中组相连的设计。相对于直接映射，组相连硬件上多了一些多路选择器。</a:t>
            </a:r>
            <a:endParaRPr lang="en-US" altLang="zh-CN" dirty="0"/>
          </a:p>
          <a:p>
            <a:r>
              <a:rPr lang="zh-CN" altLang="en-US" dirty="0"/>
              <a:t>但是实际设计的时候又引入了其他的方案选择。</a:t>
            </a:r>
            <a:br>
              <a:rPr lang="en-US" altLang="zh-CN" dirty="0"/>
            </a:br>
            <a:r>
              <a:rPr lang="zh-CN" altLang="en-US" dirty="0"/>
              <a:t>根据</a:t>
            </a:r>
            <a:r>
              <a:rPr lang="en-US" altLang="zh-CN" dirty="0"/>
              <a:t>tag </a:t>
            </a:r>
            <a:r>
              <a:rPr lang="zh-CN" altLang="en-US" dirty="0"/>
              <a:t>和 </a:t>
            </a:r>
            <a:r>
              <a:rPr lang="en-US" altLang="zh-CN" dirty="0"/>
              <a:t>data</a:t>
            </a:r>
            <a:r>
              <a:rPr lang="zh-CN" altLang="en-US" dirty="0"/>
              <a:t>访问顺序的不同， 有一下两种实现方式。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698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串行访问逻辑，先访问</a:t>
            </a:r>
            <a:r>
              <a:rPr lang="en-US" altLang="zh-CN" dirty="0"/>
              <a:t>tag</a:t>
            </a:r>
            <a:r>
              <a:rPr lang="zh-CN" altLang="en-US" dirty="0"/>
              <a:t>从而可以知道选择那一路数据， 然后在访问</a:t>
            </a:r>
            <a:r>
              <a:rPr lang="en-US" altLang="zh-CN" dirty="0"/>
              <a:t>data</a:t>
            </a:r>
            <a:r>
              <a:rPr lang="zh-CN" altLang="en-US" dirty="0"/>
              <a:t>。一般低功耗设备采用此策略，例如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CPU</a:t>
            </a:r>
            <a:r>
              <a:rPr lang="zh-CN" altLang="en-US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68664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并行访问逻辑，</a:t>
            </a:r>
            <a:r>
              <a:rPr lang="en-US" altLang="zh-CN" dirty="0"/>
              <a:t>tag </a:t>
            </a:r>
            <a:r>
              <a:rPr lang="zh-CN" altLang="en-US" dirty="0"/>
              <a:t>和 </a:t>
            </a:r>
            <a:r>
              <a:rPr lang="en-US" altLang="zh-CN" dirty="0"/>
              <a:t>Data </a:t>
            </a:r>
            <a:r>
              <a:rPr lang="zh-CN" altLang="en-US" dirty="0"/>
              <a:t>同时访问， 功耗高于串行访问逻辑，但是可以减少一拍。 一般</a:t>
            </a:r>
            <a:r>
              <a:rPr lang="en-US" altLang="zh-CN" dirty="0"/>
              <a:t>x86</a:t>
            </a:r>
            <a:r>
              <a:rPr lang="zh-CN" altLang="en-US" dirty="0"/>
              <a:t>处理采用此策略。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7496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 </a:t>
            </a:r>
            <a:r>
              <a:rPr lang="zh-CN" altLang="en-US" dirty="0"/>
              <a:t>还有一种设计全相连， 没有</a:t>
            </a:r>
            <a:r>
              <a:rPr lang="en-US" altLang="zh-CN" dirty="0"/>
              <a:t>index</a:t>
            </a:r>
            <a:r>
              <a:rPr lang="zh-CN" altLang="en-US" dirty="0"/>
              <a:t>，直接通过</a:t>
            </a:r>
            <a:r>
              <a:rPr lang="en-US" altLang="zh-CN" dirty="0"/>
              <a:t>tag</a:t>
            </a:r>
            <a:r>
              <a:rPr lang="zh-CN" altLang="en-US" dirty="0"/>
              <a:t>去组内比较。是一种特殊情况的组相连。</a:t>
            </a:r>
            <a:endParaRPr lang="en-US" altLang="zh-CN" dirty="0"/>
          </a:p>
          <a:p>
            <a:r>
              <a:rPr lang="zh-CN" altLang="en-US" dirty="0"/>
              <a:t>一般</a:t>
            </a:r>
            <a:r>
              <a:rPr lang="en-US" altLang="zh-CN" dirty="0"/>
              <a:t>TLB</a:t>
            </a:r>
            <a:r>
              <a:rPr lang="zh-CN" altLang="en-US" dirty="0"/>
              <a:t>采用此结构。为什么采用此结构后面会介绍</a:t>
            </a:r>
            <a:r>
              <a:rPr lang="en-US" altLang="zh-CN" dirty="0"/>
              <a:t>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9407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回顾下</a:t>
            </a:r>
            <a:r>
              <a:rPr lang="en-US" altLang="zh-CN" dirty="0"/>
              <a:t>cache</a:t>
            </a:r>
            <a:r>
              <a:rPr lang="zh-CN" altLang="en-US" dirty="0"/>
              <a:t>的三种结构，直接映射， 组相连， 全相连。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6763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Cache </a:t>
            </a:r>
            <a:r>
              <a:rPr lang="zh-CN" altLang="en-US" dirty="0"/>
              <a:t>组内数据是如何替换呢， 一般替换最近最少使用的</a:t>
            </a:r>
            <a:r>
              <a:rPr lang="en-US" altLang="zh-CN" dirty="0"/>
              <a:t>cache</a:t>
            </a:r>
            <a:r>
              <a:rPr lang="zh-CN" altLang="en-US" dirty="0"/>
              <a:t>，简称</a:t>
            </a:r>
            <a:r>
              <a:rPr lang="en-US" altLang="zh-CN" dirty="0"/>
              <a:t>LRU</a:t>
            </a:r>
            <a:r>
              <a:rPr lang="zh-CN" altLang="en-US" dirty="0"/>
              <a:t>（</a:t>
            </a:r>
            <a:r>
              <a:rPr lang="en-US" altLang="zh-CN" dirty="0"/>
              <a:t>Least Recently Used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zh-CN" altLang="en-US" dirty="0"/>
              <a:t>可以采用给每一个</a:t>
            </a:r>
            <a:r>
              <a:rPr lang="en-US" altLang="zh-CN" dirty="0"/>
              <a:t>cache line </a:t>
            </a:r>
            <a:r>
              <a:rPr lang="zh-CN" altLang="en-US" dirty="0"/>
              <a:t>添加一个计数寄存器，通过计数寄存器就可以实现最近最少使用的替换方法。</a:t>
            </a:r>
            <a:endParaRPr lang="en-US" altLang="zh-CN" dirty="0"/>
          </a:p>
          <a:p>
            <a:r>
              <a:rPr lang="zh-CN" altLang="en-US" dirty="0"/>
              <a:t>但是这种方法使用成本很高。</a:t>
            </a:r>
            <a:endParaRPr lang="en-US" altLang="zh-CN" dirty="0"/>
          </a:p>
          <a:p>
            <a:r>
              <a:rPr lang="zh-CN" altLang="en-US" dirty="0"/>
              <a:t>真实场景下使用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bit</a:t>
            </a:r>
            <a:r>
              <a:rPr lang="zh-CN" altLang="en-US" dirty="0"/>
              <a:t>可以实现</a:t>
            </a:r>
            <a:r>
              <a:rPr lang="en-US" altLang="zh-CN" dirty="0"/>
              <a:t>8way</a:t>
            </a:r>
            <a:r>
              <a:rPr lang="zh-CN" altLang="en-US" dirty="0"/>
              <a:t>的</a:t>
            </a:r>
            <a:r>
              <a:rPr lang="en-US" altLang="zh-CN" dirty="0"/>
              <a:t>LRU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09076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向</a:t>
            </a:r>
            <a:r>
              <a:rPr lang="en-US" altLang="zh-CN" dirty="0"/>
              <a:t>cache</a:t>
            </a:r>
            <a:r>
              <a:rPr lang="zh-CN" altLang="en-US" dirty="0"/>
              <a:t>里写数据会造成数据一致性问题，所以就有了两种写的实现策略。写通， 写回。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778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我们看下写通的流程。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247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先简单介绍下基本的</a:t>
            </a:r>
            <a:r>
              <a:rPr lang="zh-CN" altLang="en-US" b="0" i="0" u="none" strike="noStrike" dirty="0">
                <a:solidFill>
                  <a:srgbClr val="136EC2"/>
                </a:solidFill>
                <a:effectLst/>
                <a:latin typeface="Helvetica Neue"/>
              </a:rPr>
              <a:t>易失</a:t>
            </a:r>
            <a:r>
              <a:rPr lang="zh-CN" altLang="en-US" dirty="0"/>
              <a:t>存储数据单元， </a:t>
            </a:r>
            <a:r>
              <a:rPr lang="en-US" altLang="zh-CN" dirty="0"/>
              <a:t>dynamic ram </a:t>
            </a:r>
            <a:r>
              <a:rPr lang="zh-CN" altLang="en-US" dirty="0"/>
              <a:t>和 </a:t>
            </a:r>
            <a:r>
              <a:rPr lang="en-US" altLang="zh-CN" dirty="0"/>
              <a:t>static ram,</a:t>
            </a:r>
            <a:r>
              <a:rPr lang="zh-CN" altLang="en-US" dirty="0"/>
              <a:t> 简称</a:t>
            </a:r>
            <a:r>
              <a:rPr lang="en-US" altLang="zh-CN" dirty="0"/>
              <a:t>DRAM </a:t>
            </a:r>
            <a:r>
              <a:rPr lang="zh-CN" altLang="en-US" dirty="0"/>
              <a:t>和</a:t>
            </a:r>
            <a:r>
              <a:rPr lang="en-US" altLang="zh-CN" dirty="0"/>
              <a:t>SRAM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6121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对比写通和谐回两种方式， 写通更加简单，但是往下一级写的时候耗时往往很长。写回逻辑更加复杂，但是可以减少写下一级存储的频率，从而提高</a:t>
            </a:r>
            <a:r>
              <a:rPr lang="en-US" altLang="zh-CN" dirty="0"/>
              <a:t>CPU</a:t>
            </a:r>
            <a:r>
              <a:rPr lang="zh-CN" altLang="en-US" dirty="0"/>
              <a:t>整体性能。</a:t>
            </a:r>
            <a:br>
              <a:rPr lang="en-US" altLang="zh-CN" dirty="0"/>
            </a:br>
            <a:r>
              <a:rPr lang="zh-CN" altLang="en-US" dirty="0"/>
              <a:t>因此</a:t>
            </a:r>
            <a:r>
              <a:rPr lang="en-US" altLang="zh-CN" dirty="0"/>
              <a:t>L1 cache</a:t>
            </a:r>
            <a:r>
              <a:rPr lang="zh-CN" altLang="en-US" dirty="0"/>
              <a:t>分为指令</a:t>
            </a:r>
            <a:r>
              <a:rPr lang="en-US" altLang="zh-CN" dirty="0"/>
              <a:t>cache </a:t>
            </a:r>
            <a:r>
              <a:rPr lang="zh-CN" altLang="en-US" dirty="0"/>
              <a:t>和数据</a:t>
            </a:r>
            <a:r>
              <a:rPr lang="en-US" altLang="zh-CN" dirty="0"/>
              <a:t>Cache</a:t>
            </a:r>
            <a:r>
              <a:rPr lang="zh-CN" altLang="en-US" dirty="0"/>
              <a:t>，指令</a:t>
            </a:r>
            <a:r>
              <a:rPr lang="en-US" altLang="zh-CN" dirty="0"/>
              <a:t>cache</a:t>
            </a:r>
            <a:r>
              <a:rPr lang="zh-CN" altLang="en-US" dirty="0"/>
              <a:t>是只读，数据</a:t>
            </a:r>
            <a:r>
              <a:rPr lang="en-US" altLang="zh-CN" dirty="0"/>
              <a:t>cache</a:t>
            </a:r>
            <a:r>
              <a:rPr lang="zh-CN" altLang="en-US" dirty="0"/>
              <a:t>是可读可写的。</a:t>
            </a:r>
            <a:r>
              <a:rPr lang="en-US" altLang="zh-CN" dirty="0"/>
              <a:t>L2 cache</a:t>
            </a:r>
            <a:r>
              <a:rPr lang="zh-CN" altLang="en-US" dirty="0"/>
              <a:t> 不做区分。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08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cache </a:t>
            </a:r>
            <a:r>
              <a:rPr lang="zh-CN" altLang="en-US" dirty="0"/>
              <a:t>读写实现上逻辑差别比较大，所以在实际的处理器中</a:t>
            </a:r>
            <a:r>
              <a:rPr lang="en-US" altLang="zh-CN" dirty="0"/>
              <a:t>L1 cache</a:t>
            </a:r>
            <a:r>
              <a:rPr lang="zh-CN" altLang="en-US" dirty="0"/>
              <a:t>会分为 </a:t>
            </a:r>
            <a:r>
              <a:rPr lang="en-US" altLang="zh-CN" dirty="0"/>
              <a:t>I Cache </a:t>
            </a:r>
            <a:r>
              <a:rPr lang="zh-CN" altLang="en-US" dirty="0"/>
              <a:t>指令和</a:t>
            </a:r>
            <a:r>
              <a:rPr lang="en-US" altLang="zh-CN" dirty="0"/>
              <a:t>D Cache</a:t>
            </a:r>
            <a:r>
              <a:rPr lang="zh-CN" altLang="en-US" dirty="0"/>
              <a:t>数据。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每个核心有单独的</a:t>
            </a:r>
            <a:r>
              <a:rPr lang="en-US" altLang="zh-CN" dirty="0"/>
              <a:t>L1</a:t>
            </a:r>
            <a:r>
              <a:rPr lang="zh-CN" altLang="en-US" dirty="0"/>
              <a:t>和</a:t>
            </a:r>
            <a:r>
              <a:rPr lang="en-US" altLang="zh-CN" dirty="0"/>
              <a:t>L2cache</a:t>
            </a:r>
            <a:r>
              <a:rPr lang="zh-CN" altLang="en-US" dirty="0"/>
              <a:t>， 共用</a:t>
            </a:r>
            <a:r>
              <a:rPr lang="en-US" altLang="zh-CN" dirty="0"/>
              <a:t>L3cache</a:t>
            </a:r>
            <a:r>
              <a:rPr lang="zh-CN" altLang="en-US" dirty="0"/>
              <a:t>。这样子设计的多级</a:t>
            </a:r>
            <a:r>
              <a:rPr lang="en-US" altLang="zh-CN" dirty="0"/>
              <a:t>cache </a:t>
            </a:r>
            <a:r>
              <a:rPr lang="zh-CN" altLang="en-US" dirty="0"/>
              <a:t>一方面是提高</a:t>
            </a:r>
            <a:r>
              <a:rPr lang="en-US" altLang="zh-CN" dirty="0"/>
              <a:t>CPU</a:t>
            </a:r>
            <a:r>
              <a:rPr lang="zh-CN" altLang="en-US" dirty="0"/>
              <a:t>的整体性能， 另一方面也是为了实现数据一致性。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比如说多核之间通过</a:t>
            </a:r>
            <a:r>
              <a:rPr lang="en-US" altLang="zh-CN" dirty="0"/>
              <a:t>L3 cache</a:t>
            </a:r>
            <a:r>
              <a:rPr lang="zh-CN" altLang="en-US" dirty="0"/>
              <a:t>来保证 数据一致性， </a:t>
            </a:r>
            <a:r>
              <a:rPr lang="en-US" altLang="zh-CN" dirty="0"/>
              <a:t>L2 cache </a:t>
            </a:r>
            <a:r>
              <a:rPr lang="zh-CN" altLang="en-US" dirty="0"/>
              <a:t>保证虚拟对应的物理地址数据一致性。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简单看下各级</a:t>
            </a:r>
            <a:r>
              <a:rPr lang="en-US" altLang="zh-CN" dirty="0"/>
              <a:t>cache</a:t>
            </a:r>
            <a:r>
              <a:rPr lang="zh-CN" altLang="en-US" dirty="0"/>
              <a:t>的 </a:t>
            </a:r>
            <a:br>
              <a:rPr lang="en-US" altLang="zh-CN" dirty="0"/>
            </a:br>
            <a:r>
              <a:rPr lang="en-US" altLang="zh-CN" dirty="0"/>
              <a:t>L1 4clk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L2 10</a:t>
            </a:r>
            <a:r>
              <a:rPr lang="zh-CN" altLang="en-US" dirty="0"/>
              <a:t>个</a:t>
            </a:r>
            <a:r>
              <a:rPr lang="en-US" altLang="zh-CN" dirty="0" err="1"/>
              <a:t>clk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L3 40</a:t>
            </a:r>
            <a:r>
              <a:rPr lang="zh-CN" altLang="en-US" dirty="0"/>
              <a:t>个</a:t>
            </a:r>
            <a:r>
              <a:rPr lang="en-US" altLang="zh-CN" dirty="0" err="1"/>
              <a:t>clk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DDR 100clk</a:t>
            </a:r>
            <a:r>
              <a:rPr lang="zh-CN" altLang="en-US" dirty="0"/>
              <a:t>到</a:t>
            </a:r>
            <a:r>
              <a:rPr lang="en-US" altLang="zh-CN" dirty="0"/>
              <a:t>200clk</a:t>
            </a:r>
            <a:r>
              <a:rPr lang="zh-CN" altLang="en-US" dirty="0"/>
              <a:t>之间， </a:t>
            </a:r>
            <a:r>
              <a:rPr lang="en-US" altLang="zh-CN" dirty="0"/>
              <a:t>DDR</a:t>
            </a:r>
            <a:r>
              <a:rPr lang="zh-CN" altLang="en-US" dirty="0"/>
              <a:t>里也有类似的</a:t>
            </a:r>
            <a:r>
              <a:rPr lang="en-US" altLang="zh-CN" dirty="0"/>
              <a:t>cache</a:t>
            </a:r>
            <a:r>
              <a:rPr lang="zh-CN" altLang="en-US" dirty="0"/>
              <a:t>结构。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935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在超标量处理器中，为了提高处理器性能往往一个周期需要执行多条指令，</a:t>
            </a:r>
            <a:endParaRPr lang="en-US" altLang="zh-CN" dirty="0"/>
          </a:p>
          <a:p>
            <a:r>
              <a:rPr lang="zh-CN" altLang="en-US" dirty="0"/>
              <a:t>因此就需要多端口的</a:t>
            </a:r>
            <a:r>
              <a:rPr lang="en-US" altLang="zh-CN" dirty="0"/>
              <a:t>D cache</a:t>
            </a:r>
            <a:r>
              <a:rPr lang="zh-CN" altLang="en-US" dirty="0"/>
              <a:t>。简单介绍两种多端口的</a:t>
            </a:r>
            <a:r>
              <a:rPr lang="en-US" altLang="zh-CN" dirty="0"/>
              <a:t>Cache</a:t>
            </a:r>
            <a:r>
              <a:rPr lang="zh-CN" altLang="en-US" dirty="0"/>
              <a:t>设计。</a:t>
            </a:r>
            <a:endParaRPr lang="en-US" altLang="zh-CN" dirty="0"/>
          </a:p>
          <a:p>
            <a:r>
              <a:rPr lang="zh-CN" altLang="en-US" dirty="0"/>
              <a:t>一种是真实的多端口设计，以双端口为例子，真实的多端口设计需要 两套 控制通路 ，数据通路，地址解码器，多路选择器。</a:t>
            </a:r>
            <a:r>
              <a:rPr lang="en-US" altLang="zh-CN" dirty="0"/>
              <a:t>Tag </a:t>
            </a:r>
            <a:r>
              <a:rPr lang="zh-CN" altLang="en-US" dirty="0"/>
              <a:t>和</a:t>
            </a:r>
            <a:r>
              <a:rPr lang="en-US" altLang="zh-CN" dirty="0"/>
              <a:t>data </a:t>
            </a:r>
            <a:r>
              <a:rPr lang="zh-CN" altLang="en-US" dirty="0"/>
              <a:t>不需要复制。最终逻辑数增加一倍实现一个单端口写，双端口读的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另一种采用多</a:t>
            </a:r>
            <a:r>
              <a:rPr lang="en-US" altLang="zh-CN" dirty="0"/>
              <a:t>bank</a:t>
            </a:r>
            <a:r>
              <a:rPr lang="zh-CN" altLang="en-US" dirty="0"/>
              <a:t>结构，它将</a:t>
            </a:r>
            <a:r>
              <a:rPr lang="en-US" altLang="zh-CN" dirty="0"/>
              <a:t>cache</a:t>
            </a:r>
            <a:r>
              <a:rPr lang="zh-CN" altLang="en-US" dirty="0"/>
              <a:t>分成很多小的</a:t>
            </a:r>
            <a:r>
              <a:rPr lang="en-US" altLang="zh-CN" dirty="0"/>
              <a:t>back</a:t>
            </a:r>
            <a:r>
              <a:rPr lang="zh-CN" altLang="en-US" dirty="0"/>
              <a:t>，每个</a:t>
            </a:r>
            <a:r>
              <a:rPr lang="en-US" altLang="zh-CN" dirty="0"/>
              <a:t>bank</a:t>
            </a:r>
            <a:r>
              <a:rPr lang="zh-CN" altLang="en-US" dirty="0"/>
              <a:t>只有一个端口，如果一个周期之类，</a:t>
            </a:r>
            <a:endParaRPr lang="en-US" altLang="zh-CN" dirty="0"/>
          </a:p>
          <a:p>
            <a:r>
              <a:rPr lang="zh-CN" altLang="en-US" dirty="0"/>
              <a:t>访问的地址处在不同</a:t>
            </a:r>
            <a:r>
              <a:rPr lang="en-US" altLang="zh-CN" dirty="0"/>
              <a:t>bank</a:t>
            </a:r>
            <a:r>
              <a:rPr lang="zh-CN" altLang="en-US" dirty="0"/>
              <a:t>上，则不会引起问题，只有当访问的两个地址处在一个</a:t>
            </a:r>
            <a:r>
              <a:rPr lang="en-US" altLang="zh-CN" dirty="0"/>
              <a:t>bank</a:t>
            </a:r>
            <a:r>
              <a:rPr lang="zh-CN" altLang="en-US" dirty="0"/>
              <a:t>上 会引起冲突，此时只能顺序访问。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01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这是一个真实的多端口</a:t>
            </a:r>
            <a:r>
              <a:rPr lang="en-US" altLang="zh-CN" dirty="0"/>
              <a:t>cache</a:t>
            </a:r>
            <a:r>
              <a:rPr lang="zh-CN" altLang="en-US" dirty="0"/>
              <a:t>设计。从上图可以看到是一个双端口</a:t>
            </a:r>
            <a:r>
              <a:rPr lang="en-US" altLang="zh-CN" dirty="0"/>
              <a:t>cache</a:t>
            </a:r>
            <a:r>
              <a:rPr lang="zh-CN" altLang="en-US" dirty="0"/>
              <a:t>， </a:t>
            </a:r>
            <a:r>
              <a:rPr lang="en-US" altLang="zh-CN" dirty="0"/>
              <a:t>2way</a:t>
            </a:r>
            <a:r>
              <a:rPr lang="zh-CN" altLang="en-US" dirty="0"/>
              <a:t>的组相连设计。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7339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早期的时候，由于芯片规模比较小图形界面的兴起，导致应用程序的规模越来越大，于是就产生了一个问题，应用程序太大导致物理内存已经容纳不下，于是将程序切成多个片段，然后分段执行，这就需要程序员增加很多额外的工作。</a:t>
            </a:r>
            <a:endParaRPr lang="en-US" altLang="zh-CN" dirty="0"/>
          </a:p>
          <a:p>
            <a:r>
              <a:rPr lang="zh-CN" altLang="en-US" dirty="0"/>
              <a:t>于是就有了 虚拟存储器，他的基本思想是程序可以大于实际物理大小，操作系统把当前使用的部分内容放到物理内存中，而其他未使用的放到下一级存储中。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9673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现代操作系统基本采用基于分页的虚拟存储器，典型的页大小是</a:t>
            </a:r>
            <a:r>
              <a:rPr lang="en-US" altLang="zh-CN" dirty="0"/>
              <a:t>4k</a:t>
            </a:r>
            <a:r>
              <a:rPr lang="zh-CN" altLang="en-US" dirty="0"/>
              <a:t>。当程序开始的时候会将需要的部分从硬盘搬运到物理内存中，</a:t>
            </a:r>
            <a:endParaRPr lang="en-US" altLang="zh-CN" dirty="0"/>
          </a:p>
          <a:p>
            <a:r>
              <a:rPr lang="zh-CN" altLang="en-US" dirty="0"/>
              <a:t>每次搬运的单位是一页大小。而且也会把长时间不使用的页存到硬盘中这就是交换分区，这会使程序使用更多的内存，但是增大了</a:t>
            </a:r>
            <a:r>
              <a:rPr lang="en-US" altLang="zh-CN" dirty="0"/>
              <a:t>done</a:t>
            </a:r>
            <a:r>
              <a:rPr lang="zh-CN" altLang="en-US" dirty="0"/>
              <a:t>机器的风险， 所以一般服务器都会关掉交换分区。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235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我们已经了解到了虚拟地址，那我们来看下虚拟地址是如何转换到物理地址，</a:t>
            </a:r>
            <a:endParaRPr lang="en-US" altLang="zh-CN" dirty="0"/>
          </a:p>
          <a:p>
            <a:r>
              <a:rPr lang="zh-CN" altLang="en-US" dirty="0"/>
              <a:t>因为采用了分页的机制所以物理地址和虚拟地址的低</a:t>
            </a:r>
            <a:r>
              <a:rPr lang="en-US" altLang="zh-CN" dirty="0"/>
              <a:t>12bit</a:t>
            </a:r>
            <a:r>
              <a:rPr lang="zh-CN" altLang="en-US" dirty="0"/>
              <a:t>是相同的。</a:t>
            </a:r>
            <a:r>
              <a:rPr lang="en-US" altLang="zh-CN" dirty="0"/>
              <a:t> 0x105</a:t>
            </a:r>
          </a:p>
          <a:p>
            <a:r>
              <a:rPr lang="zh-CN" altLang="en-US" dirty="0"/>
              <a:t>高 </a:t>
            </a:r>
            <a:r>
              <a:rPr lang="en-US" altLang="zh-CN" dirty="0"/>
              <a:t>20bit </a:t>
            </a:r>
            <a:r>
              <a:rPr lang="zh-CN" altLang="en-US" dirty="0"/>
              <a:t>我们通过一个页表的方式转换，通过虚拟地址的高</a:t>
            </a:r>
            <a:r>
              <a:rPr lang="en-US" altLang="zh-CN" dirty="0"/>
              <a:t>20bit </a:t>
            </a:r>
            <a:r>
              <a:rPr lang="zh-CN" altLang="en-US" dirty="0"/>
              <a:t>作为页表的索引找到对应的物理地址， 然后组合成实际物理地址。</a:t>
            </a:r>
            <a:br>
              <a:rPr lang="en-US" altLang="zh-CN" dirty="0"/>
            </a:br>
            <a:r>
              <a:rPr lang="zh-CN" altLang="en-US" dirty="0"/>
              <a:t>例如上图 虚拟页</a:t>
            </a:r>
            <a:r>
              <a:rPr lang="en-US" altLang="zh-CN" dirty="0"/>
              <a:t>0x4 </a:t>
            </a:r>
            <a:r>
              <a:rPr lang="zh-CN" altLang="en-US" dirty="0"/>
              <a:t>找到对应的物理页。</a:t>
            </a:r>
            <a:br>
              <a:rPr lang="en-US" altLang="zh-CN" dirty="0"/>
            </a:br>
            <a:r>
              <a:rPr lang="zh-CN" altLang="en-US" dirty="0"/>
              <a:t>这里有个问题 这个虚拟地址页表大小应该</a:t>
            </a:r>
            <a:r>
              <a:rPr lang="en-US" altLang="zh-CN" dirty="0"/>
              <a:t>2^20</a:t>
            </a:r>
            <a:r>
              <a:rPr lang="zh-CN" altLang="en-US" dirty="0"/>
              <a:t>次方，这显然非常大。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470278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一般会采用多级页表的方式，减少页表大小。</a:t>
            </a:r>
            <a:br>
              <a:rPr lang="en-US" altLang="zh-CN" dirty="0"/>
            </a:br>
            <a:r>
              <a:rPr lang="zh-CN" altLang="en-US" dirty="0"/>
              <a:t>这种数据结构也要求页表可以不放在连续的物理空间中。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67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我们来看下真实的页表。</a:t>
            </a:r>
            <a:endParaRPr lang="en-US" altLang="zh-CN" dirty="0"/>
          </a:p>
          <a:p>
            <a:r>
              <a:rPr lang="zh-CN" altLang="en-US" dirty="0"/>
              <a:t>例如一个</a:t>
            </a:r>
            <a:r>
              <a:rPr lang="en-US" altLang="zh-CN" dirty="0"/>
              <a:t>64</a:t>
            </a:r>
            <a:r>
              <a:rPr lang="zh-CN" altLang="en-US" dirty="0"/>
              <a:t>位芯片， 采用的是</a:t>
            </a:r>
            <a:r>
              <a:rPr lang="en-US" altLang="zh-CN" dirty="0"/>
              <a:t>2</a:t>
            </a:r>
            <a:r>
              <a:rPr lang="zh-CN" altLang="en-US" dirty="0"/>
              <a:t>级页表，第一级页表存放第二级页表的首地址。</a:t>
            </a:r>
            <a:endParaRPr lang="en-US" altLang="zh-CN" dirty="0"/>
          </a:p>
          <a:p>
            <a:r>
              <a:rPr lang="zh-CN" altLang="en-US" dirty="0"/>
              <a:t>通过两级页表最终可以定位到实际的物理地址。</a:t>
            </a:r>
            <a:br>
              <a:rPr lang="en-US" altLang="zh-CN" dirty="0"/>
            </a:br>
            <a:r>
              <a:rPr lang="zh-CN" altLang="en-US" dirty="0"/>
              <a:t>但是可以发现 </a:t>
            </a:r>
            <a:r>
              <a:rPr lang="en-US" altLang="zh-CN" dirty="0"/>
              <a:t>2</a:t>
            </a:r>
            <a:r>
              <a:rPr lang="zh-CN" altLang="en-US" dirty="0"/>
              <a:t>级页表额外的多出来 </a:t>
            </a:r>
            <a:r>
              <a:rPr lang="en-US" altLang="zh-CN" dirty="0"/>
              <a:t>RWX </a:t>
            </a:r>
            <a:r>
              <a:rPr lang="zh-CN" altLang="en-US" dirty="0"/>
              <a:t>这个几个</a:t>
            </a:r>
            <a:r>
              <a:rPr lang="en-US" altLang="zh-CN" dirty="0"/>
              <a:t>bit</a:t>
            </a:r>
            <a:r>
              <a:rPr lang="zh-CN" altLang="en-US" dirty="0"/>
              <a:t>位置。这是用来控制这个虚拟地址对应的执行权限。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8267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如果说每次虚拟地址转成物理地址需要访问两级页表，而且页表保存在</a:t>
            </a:r>
            <a:r>
              <a:rPr lang="en-US" altLang="zh-CN" dirty="0" err="1"/>
              <a:t>ddr</a:t>
            </a:r>
            <a:r>
              <a:rPr lang="zh-CN" altLang="en-US" dirty="0"/>
              <a:t>中。那么处理器在处理虚拟地址的时候会严重影响性能。</a:t>
            </a:r>
            <a:endParaRPr lang="en-US" altLang="zh-CN" dirty="0"/>
          </a:p>
          <a:p>
            <a:r>
              <a:rPr lang="zh-CN" altLang="en-US" dirty="0"/>
              <a:t>因此可以采用</a:t>
            </a:r>
            <a:r>
              <a:rPr lang="en-US" altLang="zh-CN" dirty="0"/>
              <a:t>cache</a:t>
            </a:r>
            <a:r>
              <a:rPr lang="zh-CN" altLang="en-US" dirty="0"/>
              <a:t>的技术 把页表缓存起来。我们一般称作这个缓存单元</a:t>
            </a:r>
            <a:r>
              <a:rPr lang="en-US" altLang="zh-CN" dirty="0"/>
              <a:t>TLB</a:t>
            </a:r>
            <a:r>
              <a:rPr lang="zh-CN" altLang="en-US" dirty="0"/>
              <a:t>（</a:t>
            </a:r>
            <a:r>
              <a:rPr lang="en-US" altLang="zh-CN" dirty="0"/>
              <a:t>translation look-aside buffer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由于</a:t>
            </a:r>
            <a:r>
              <a:rPr lang="en-US" altLang="zh-CN" dirty="0"/>
              <a:t>VPN </a:t>
            </a:r>
            <a:r>
              <a:rPr lang="zh-CN" altLang="en-US" dirty="0"/>
              <a:t>对应的</a:t>
            </a:r>
            <a:r>
              <a:rPr lang="en-US" altLang="zh-CN" dirty="0"/>
              <a:t>PFN </a:t>
            </a:r>
            <a:r>
              <a:rPr lang="zh-CN" altLang="en-US" dirty="0"/>
              <a:t>没有任何规律，所以</a:t>
            </a:r>
            <a:r>
              <a:rPr lang="en-US" altLang="zh-CN" dirty="0"/>
              <a:t>TLB </a:t>
            </a:r>
            <a:r>
              <a:rPr lang="zh-CN" altLang="en-US" dirty="0"/>
              <a:t>一般采用全相连。相对来说他比较小。</a:t>
            </a:r>
            <a:endParaRPr lang="en-US" altLang="zh-CN" dirty="0"/>
          </a:p>
          <a:p>
            <a:r>
              <a:rPr lang="zh-CN" altLang="en-US" dirty="0"/>
              <a:t>物理地址映射到虚拟地址的时候一般会加上权限限制 </a:t>
            </a:r>
            <a:r>
              <a:rPr lang="en-US" altLang="zh-CN" dirty="0"/>
              <a:t>AP </a:t>
            </a:r>
            <a:r>
              <a:rPr lang="zh-CN" altLang="en-US" dirty="0"/>
              <a:t>和</a:t>
            </a:r>
            <a:r>
              <a:rPr lang="en-US" altLang="zh-CN" dirty="0"/>
              <a:t>Use</a:t>
            </a:r>
            <a:r>
              <a:rPr lang="zh-CN" altLang="en-US" dirty="0"/>
              <a:t>这两个字段来控制这段虚拟地址的读写执行权限。例如 </a:t>
            </a:r>
            <a:r>
              <a:rPr lang="en-US" altLang="zh-CN" dirty="0" err="1"/>
              <a:t>mmap</a:t>
            </a:r>
            <a:r>
              <a:rPr lang="en-US" altLang="zh-CN" dirty="0"/>
              <a:t> </a:t>
            </a:r>
            <a:r>
              <a:rPr lang="zh-CN" altLang="en-US" dirty="0"/>
              <a:t>里面的读写权限。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04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那我们先来看下 </a:t>
            </a:r>
            <a:r>
              <a:rPr lang="en-US" altLang="zh-CN" dirty="0"/>
              <a:t>dynamic ram  </a:t>
            </a:r>
            <a:r>
              <a:rPr lang="zh-CN" altLang="en-US" dirty="0"/>
              <a:t>简称 </a:t>
            </a:r>
            <a:r>
              <a:rPr lang="en-US" altLang="zh-CN" dirty="0"/>
              <a:t>dram</a:t>
            </a:r>
          </a:p>
          <a:p>
            <a:r>
              <a:rPr lang="zh-CN" altLang="en-US" dirty="0"/>
              <a:t>一个  </a:t>
            </a:r>
            <a:r>
              <a:rPr lang="en-US" altLang="zh-CN" dirty="0"/>
              <a:t>DRAM  cell </a:t>
            </a:r>
            <a:r>
              <a:rPr lang="zh-CN" altLang="en-US" dirty="0"/>
              <a:t>由一个 电容和一个</a:t>
            </a:r>
            <a:r>
              <a:rPr lang="en-US" altLang="zh-CN" dirty="0" err="1"/>
              <a:t>mos</a:t>
            </a:r>
            <a:r>
              <a:rPr lang="zh-CN" altLang="en-US" dirty="0"/>
              <a:t>管组成，工作频率在</a:t>
            </a:r>
            <a:r>
              <a:rPr lang="en-US" altLang="zh-CN" dirty="0"/>
              <a:t>200M</a:t>
            </a:r>
            <a:r>
              <a:rPr lang="zh-CN" altLang="en-US" dirty="0"/>
              <a:t>左右，优势功耗低，成本低，缺点主频低读写速度慢。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47922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当引入虚拟地址之后 </a:t>
            </a:r>
            <a:r>
              <a:rPr lang="en-US" altLang="zh-CN" dirty="0"/>
              <a:t>cache </a:t>
            </a:r>
            <a:r>
              <a:rPr lang="zh-CN" altLang="en-US" dirty="0"/>
              <a:t>也会分为 物理</a:t>
            </a:r>
            <a:r>
              <a:rPr lang="en-US" altLang="zh-CN" dirty="0"/>
              <a:t>cache</a:t>
            </a:r>
            <a:r>
              <a:rPr lang="zh-CN" altLang="en-US" dirty="0"/>
              <a:t>和 虚拟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br>
              <a:rPr lang="en-US" altLang="zh-CN" dirty="0"/>
            </a:br>
            <a:r>
              <a:rPr lang="zh-CN" altLang="en-US" dirty="0"/>
              <a:t>他们的差别在于 物理</a:t>
            </a:r>
            <a:r>
              <a:rPr lang="en-US" altLang="zh-CN" dirty="0"/>
              <a:t>cache </a:t>
            </a:r>
            <a:r>
              <a:rPr lang="zh-CN" altLang="en-US" dirty="0"/>
              <a:t>使用物理地址作为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，也就是访问</a:t>
            </a:r>
            <a:r>
              <a:rPr lang="en-US" altLang="zh-CN" dirty="0"/>
              <a:t>cache</a:t>
            </a:r>
            <a:r>
              <a:rPr lang="zh-CN" altLang="en-US" dirty="0"/>
              <a:t>之前需要把虚拟地址转成物理地址，例如</a:t>
            </a:r>
            <a:r>
              <a:rPr lang="en-US" altLang="zh-CN" dirty="0"/>
              <a:t>arm</a:t>
            </a:r>
            <a:r>
              <a:rPr lang="zh-CN" altLang="en-US" dirty="0"/>
              <a:t>的 </a:t>
            </a:r>
            <a:r>
              <a:rPr lang="en-US" altLang="zh-CN" dirty="0"/>
              <a:t>A53</a:t>
            </a:r>
          </a:p>
          <a:p>
            <a:r>
              <a:rPr lang="zh-CN" altLang="en-US" dirty="0"/>
              <a:t>虚拟</a:t>
            </a:r>
            <a:r>
              <a:rPr lang="en-US" altLang="zh-CN" dirty="0"/>
              <a:t>cache </a:t>
            </a:r>
            <a:r>
              <a:rPr lang="zh-CN" altLang="en-US" dirty="0"/>
              <a:t>使用虚拟地址作为</a:t>
            </a:r>
            <a:r>
              <a:rPr lang="en-US" altLang="zh-CN" dirty="0"/>
              <a:t>cache</a:t>
            </a:r>
            <a:r>
              <a:rPr lang="zh-CN" altLang="en-US" dirty="0"/>
              <a:t>的</a:t>
            </a:r>
            <a:r>
              <a:rPr lang="en-US" altLang="zh-CN" dirty="0"/>
              <a:t>tag</a:t>
            </a:r>
            <a:r>
              <a:rPr lang="zh-CN" altLang="en-US" dirty="0"/>
              <a:t>。相对物理</a:t>
            </a:r>
            <a:r>
              <a:rPr lang="en-US" altLang="zh-CN" dirty="0"/>
              <a:t>cache </a:t>
            </a:r>
            <a:r>
              <a:rPr lang="zh-CN" altLang="en-US" dirty="0"/>
              <a:t>他少了地址转换。例如</a:t>
            </a:r>
            <a:r>
              <a:rPr lang="en-US" altLang="zh-CN" dirty="0"/>
              <a:t>arm</a:t>
            </a:r>
            <a:r>
              <a:rPr lang="zh-CN" altLang="en-US" dirty="0"/>
              <a:t>的</a:t>
            </a:r>
            <a:r>
              <a:rPr lang="en-US" altLang="zh-CN" dirty="0"/>
              <a:t>A55</a:t>
            </a:r>
          </a:p>
          <a:p>
            <a:endParaRPr lang="en-US" altLang="zh-CN" dirty="0"/>
          </a:p>
          <a:p>
            <a:r>
              <a:rPr lang="zh-CN" altLang="en-US" dirty="0"/>
              <a:t>相对来说使用虚拟地址的</a:t>
            </a:r>
            <a:r>
              <a:rPr lang="en-US" altLang="zh-CN" dirty="0"/>
              <a:t>Cache</a:t>
            </a:r>
            <a:r>
              <a:rPr lang="zh-CN" altLang="en-US" dirty="0"/>
              <a:t>，会引入很多的问题，例如两个不同的虚拟地址对应相同的物理地址， 那么数据一致性如何保证， </a:t>
            </a:r>
            <a:br>
              <a:rPr lang="en-US" altLang="zh-CN" dirty="0"/>
            </a:br>
            <a:r>
              <a:rPr lang="zh-CN" altLang="en-US" dirty="0"/>
              <a:t>实际的设计中 </a:t>
            </a:r>
            <a:r>
              <a:rPr lang="en-US" altLang="zh-CN" dirty="0"/>
              <a:t>L1 </a:t>
            </a:r>
            <a:r>
              <a:rPr lang="zh-CN" altLang="en-US" dirty="0"/>
              <a:t>一般采用虚拟</a:t>
            </a:r>
            <a:r>
              <a:rPr lang="en-US" altLang="zh-CN" dirty="0"/>
              <a:t>Cache  L2 </a:t>
            </a:r>
            <a:r>
              <a:rPr lang="zh-CN" altLang="en-US" dirty="0"/>
              <a:t>采用物理</a:t>
            </a:r>
            <a:r>
              <a:rPr lang="en-US" altLang="zh-CN" dirty="0"/>
              <a:t>Cache</a:t>
            </a:r>
            <a:r>
              <a:rPr lang="zh-CN" altLang="en-US" dirty="0"/>
              <a:t>， </a:t>
            </a:r>
            <a:r>
              <a:rPr lang="en-US" altLang="zh-CN" dirty="0"/>
              <a:t>L2</a:t>
            </a:r>
            <a:r>
              <a:rPr lang="zh-CN" altLang="en-US" dirty="0"/>
              <a:t>中额外保存了物理地址对用的虚拟地址， 通过</a:t>
            </a:r>
            <a:r>
              <a:rPr lang="en-US" altLang="zh-CN" dirty="0"/>
              <a:t>L2 </a:t>
            </a:r>
            <a:r>
              <a:rPr lang="zh-CN" altLang="en-US" dirty="0"/>
              <a:t>来保证</a:t>
            </a:r>
            <a:r>
              <a:rPr lang="en-US" altLang="zh-CN" dirty="0"/>
              <a:t>L1 </a:t>
            </a:r>
            <a:r>
              <a:rPr lang="zh-CN" altLang="en-US" dirty="0"/>
              <a:t>中的数据一致性， 这也增加了</a:t>
            </a:r>
            <a:r>
              <a:rPr lang="en-US" altLang="zh-CN" dirty="0"/>
              <a:t>L2</a:t>
            </a:r>
            <a:r>
              <a:rPr lang="zh-CN" altLang="en-US" dirty="0"/>
              <a:t>耗时和面积。</a:t>
            </a:r>
            <a:endParaRPr lang="en-US" altLang="zh-CN" dirty="0"/>
          </a:p>
          <a:p>
            <a:r>
              <a:rPr lang="zh-CN" altLang="en-US" dirty="0"/>
              <a:t>详细逻辑过于复杂不在这里展开介绍。</a:t>
            </a:r>
            <a:endParaRPr lang="en-US" altLang="zh-CN" dirty="0"/>
          </a:p>
          <a:p>
            <a:r>
              <a:rPr lang="zh-CN" altLang="en-US" dirty="0"/>
              <a:t>虽然虚拟</a:t>
            </a:r>
            <a:r>
              <a:rPr lang="en-US" altLang="zh-CN" dirty="0"/>
              <a:t>Cache</a:t>
            </a:r>
            <a:r>
              <a:rPr lang="zh-CN" altLang="en-US" dirty="0"/>
              <a:t>引入了很多问题，但是能整体提高</a:t>
            </a:r>
            <a:r>
              <a:rPr lang="en-US" altLang="zh-CN" dirty="0"/>
              <a:t>CPU</a:t>
            </a:r>
            <a:r>
              <a:rPr lang="zh-CN" altLang="en-US" dirty="0"/>
              <a:t>的性能， 所以</a:t>
            </a:r>
            <a:r>
              <a:rPr lang="en-US" altLang="zh-CN" dirty="0"/>
              <a:t>CPU L1  </a:t>
            </a:r>
            <a:r>
              <a:rPr lang="zh-CN" altLang="en-US" dirty="0"/>
              <a:t>会采用虚拟</a:t>
            </a:r>
            <a:r>
              <a:rPr lang="en-US" altLang="zh-CN" dirty="0"/>
              <a:t>Cache  L2L3 </a:t>
            </a:r>
            <a:r>
              <a:rPr lang="zh-CN" altLang="en-US" dirty="0"/>
              <a:t>采用物理</a:t>
            </a:r>
            <a:r>
              <a:rPr lang="en-US" altLang="zh-CN" dirty="0"/>
              <a:t>cache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3585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zh-CN" altLang="en-US" dirty="0"/>
              <a:t>为了解决相同虚拟地址的问题，引入了</a:t>
            </a:r>
            <a:r>
              <a:rPr lang="en-US" altLang="zh-CN" dirty="0"/>
              <a:t>ASID</a:t>
            </a:r>
            <a:r>
              <a:rPr lang="zh-CN" altLang="en-US" dirty="0"/>
              <a:t> 也可以认为是</a:t>
            </a:r>
            <a:r>
              <a:rPr lang="en-US" altLang="zh-CN" dirty="0"/>
              <a:t>PID</a:t>
            </a:r>
            <a:r>
              <a:rPr lang="zh-CN" altLang="en-US" dirty="0"/>
              <a:t>， 我们一般规定一个进程内使用相同的页表，因此可以通过</a:t>
            </a:r>
            <a:r>
              <a:rPr lang="en-US" altLang="zh-CN" dirty="0"/>
              <a:t>ASID </a:t>
            </a:r>
            <a:r>
              <a:rPr lang="zh-CN" altLang="en-US" dirty="0"/>
              <a:t>或</a:t>
            </a:r>
            <a:r>
              <a:rPr lang="en-US" altLang="zh-CN" dirty="0"/>
              <a:t>PID</a:t>
            </a:r>
            <a:r>
              <a:rPr lang="zh-CN" altLang="en-US" dirty="0"/>
              <a:t>来区分虚拟地址的对应的物理地址。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3987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8958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那我们再来看下</a:t>
            </a:r>
            <a:r>
              <a:rPr lang="en-US" altLang="zh-CN" dirty="0"/>
              <a:t> static ram  </a:t>
            </a:r>
            <a:r>
              <a:rPr lang="zh-CN" altLang="en-US" dirty="0"/>
              <a:t>简称 </a:t>
            </a:r>
            <a:r>
              <a:rPr lang="en-US" altLang="zh-CN" dirty="0"/>
              <a:t>SRAM</a:t>
            </a:r>
            <a:br>
              <a:rPr lang="en-US" altLang="zh-CN" dirty="0"/>
            </a:br>
            <a:r>
              <a:rPr lang="zh-CN" altLang="en-US" dirty="0"/>
              <a:t>一个</a:t>
            </a:r>
            <a:r>
              <a:rPr lang="en-US" altLang="zh-CN" dirty="0"/>
              <a:t>SRAM </a:t>
            </a:r>
            <a:r>
              <a:rPr lang="zh-CN" altLang="en-US" dirty="0"/>
              <a:t>由</a:t>
            </a:r>
            <a:r>
              <a:rPr lang="en-US" altLang="zh-CN" dirty="0"/>
              <a:t>6</a:t>
            </a:r>
            <a:r>
              <a:rPr lang="zh-CN" altLang="en-US" dirty="0"/>
              <a:t>个</a:t>
            </a:r>
            <a:r>
              <a:rPr lang="en-US" altLang="zh-CN" dirty="0" err="1"/>
              <a:t>mos</a:t>
            </a:r>
            <a:r>
              <a:rPr lang="zh-CN" altLang="en-US" dirty="0"/>
              <a:t>管组成，或者认为是两个非门和两个</a:t>
            </a:r>
            <a:r>
              <a:rPr lang="en-US" altLang="zh-CN" dirty="0" err="1"/>
              <a:t>mos</a:t>
            </a:r>
            <a:r>
              <a:rPr lang="zh-CN" altLang="en-US" dirty="0"/>
              <a:t>管组成。</a:t>
            </a:r>
            <a:endParaRPr lang="en-US" altLang="zh-CN" dirty="0"/>
          </a:p>
          <a:p>
            <a:r>
              <a:rPr lang="zh-CN" altLang="en-US" dirty="0"/>
              <a:t>优点：主频高，和可以</a:t>
            </a:r>
            <a:r>
              <a:rPr lang="en-US" altLang="zh-CN" dirty="0"/>
              <a:t>CPU</a:t>
            </a:r>
            <a:r>
              <a:rPr lang="zh-CN" altLang="en-US" dirty="0"/>
              <a:t>主频一样，缺点成本高，功耗大。</a:t>
            </a:r>
            <a:br>
              <a:rPr lang="en-US" altLang="zh-CN" dirty="0"/>
            </a:br>
            <a:r>
              <a:rPr lang="zh-CN" altLang="en-US" dirty="0"/>
              <a:t>通过这两个图片，其实很难直观的理解我上面</a:t>
            </a:r>
            <a:r>
              <a:rPr lang="en-US" altLang="zh-CN" dirty="0"/>
              <a:t>SRAM</a:t>
            </a:r>
            <a:r>
              <a:rPr lang="zh-CN" altLang="en-US" dirty="0"/>
              <a:t>成本高。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355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那我们来看下真实的</a:t>
            </a:r>
            <a:r>
              <a:rPr lang="en-US" altLang="zh-CN" dirty="0"/>
              <a:t>cache </a:t>
            </a:r>
            <a:r>
              <a:rPr lang="zh-CN" altLang="en-US" dirty="0"/>
              <a:t>在芯片中占用的面积。</a:t>
            </a:r>
            <a:br>
              <a:rPr lang="en-US" altLang="zh-CN" dirty="0"/>
            </a:br>
            <a:r>
              <a:rPr lang="zh-CN" altLang="en-US" dirty="0"/>
              <a:t>下面这块是</a:t>
            </a:r>
            <a:r>
              <a:rPr lang="en-US" altLang="zh-CN" dirty="0"/>
              <a:t>64M </a:t>
            </a:r>
            <a:r>
              <a:rPr lang="zh-CN" altLang="en-US" dirty="0"/>
              <a:t>的</a:t>
            </a:r>
            <a:r>
              <a:rPr lang="en-US" altLang="zh-CN" dirty="0"/>
              <a:t>cache + 2</a:t>
            </a:r>
            <a:r>
              <a:rPr lang="zh-CN" altLang="en-US" dirty="0"/>
              <a:t>个</a:t>
            </a:r>
            <a:r>
              <a:rPr lang="en-US" altLang="zh-CN" dirty="0"/>
              <a:t>NPU</a:t>
            </a:r>
            <a:r>
              <a:rPr lang="zh-CN" altLang="en-US" dirty="0"/>
              <a:t>， 右边这一块是</a:t>
            </a:r>
            <a:r>
              <a:rPr lang="en-US" altLang="zh-CN" dirty="0"/>
              <a:t>12</a:t>
            </a:r>
            <a:r>
              <a:rPr lang="zh-CN" altLang="en-US" dirty="0"/>
              <a:t>核的</a:t>
            </a:r>
            <a:r>
              <a:rPr lang="en-US" altLang="zh-CN" dirty="0"/>
              <a:t>A72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58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这么一对比就可以发现一个内存条的颗粒可以轻轻松松做到</a:t>
            </a:r>
            <a:r>
              <a:rPr lang="en-US" altLang="zh-CN" dirty="0"/>
              <a:t>1G byte</a:t>
            </a:r>
            <a:r>
              <a:rPr lang="zh-CN" altLang="en-US" dirty="0"/>
              <a:t>， 芯片里的缓存</a:t>
            </a:r>
            <a:r>
              <a:rPr lang="en-US" altLang="zh-CN" dirty="0"/>
              <a:t>64M </a:t>
            </a:r>
            <a:r>
              <a:rPr lang="zh-CN" altLang="en-US" dirty="0"/>
              <a:t>面积就已经非常大了。</a:t>
            </a:r>
            <a:endParaRPr lang="en-US" altLang="zh-CN" dirty="0"/>
          </a:p>
          <a:p>
            <a:r>
              <a:rPr lang="zh-CN" altLang="en-US" dirty="0"/>
              <a:t>在实际产品中，内存条一般采用</a:t>
            </a:r>
            <a:r>
              <a:rPr lang="en-US" altLang="zh-CN" dirty="0"/>
              <a:t>DRAM </a:t>
            </a:r>
            <a:r>
              <a:rPr lang="zh-CN" altLang="en-US" dirty="0"/>
              <a:t>结构，容量大，功耗低，价格便。</a:t>
            </a:r>
            <a:endParaRPr lang="en-US" altLang="zh-CN" dirty="0"/>
          </a:p>
          <a:p>
            <a:r>
              <a:rPr lang="en-US" altLang="zh-CN" dirty="0"/>
              <a:t>CPU</a:t>
            </a:r>
            <a:r>
              <a:rPr lang="zh-CN" altLang="en-US" dirty="0"/>
              <a:t>寄存器一般采用</a:t>
            </a:r>
            <a:r>
              <a:rPr lang="en-US" altLang="zh-CN" dirty="0"/>
              <a:t>SRAM</a:t>
            </a:r>
            <a:r>
              <a:rPr lang="zh-CN" altLang="en-US" dirty="0"/>
              <a:t>结构， 速度快。</a:t>
            </a:r>
            <a:endParaRPr lang="en-US" altLang="zh-CN" dirty="0"/>
          </a:p>
          <a:p>
            <a:r>
              <a:rPr lang="zh-CN" altLang="en-US" dirty="0"/>
              <a:t>考虑成本 还有功耗，所以实际场景中</a:t>
            </a:r>
            <a:r>
              <a:rPr lang="en-US" altLang="zh-CN" dirty="0"/>
              <a:t>DRAM </a:t>
            </a:r>
            <a:r>
              <a:rPr lang="zh-CN" altLang="en-US" dirty="0"/>
              <a:t>和 </a:t>
            </a:r>
            <a:r>
              <a:rPr lang="en-US" altLang="zh-CN" dirty="0"/>
              <a:t>SRAM </a:t>
            </a:r>
            <a:r>
              <a:rPr lang="zh-CN" altLang="en-US" dirty="0"/>
              <a:t>会配合起来使用。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828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之前介绍了两种存储结构以及他们的优缺点，</a:t>
            </a:r>
            <a:endParaRPr lang="en-US" altLang="zh-CN" dirty="0"/>
          </a:p>
          <a:p>
            <a:r>
              <a:rPr lang="zh-CN" altLang="en-US" dirty="0"/>
              <a:t>下面通过一个简单的例子给大家介绍下，</a:t>
            </a:r>
            <a:r>
              <a:rPr lang="en-US" altLang="zh-CN" dirty="0"/>
              <a:t>cache</a:t>
            </a:r>
            <a:r>
              <a:rPr lang="zh-CN" altLang="en-US" dirty="0"/>
              <a:t>的由来。</a:t>
            </a:r>
            <a:endParaRPr lang="en-US" altLang="zh-CN" dirty="0"/>
          </a:p>
          <a:p>
            <a:r>
              <a:rPr lang="en-US" altLang="zh-CN" dirty="0"/>
              <a:t>DRAM </a:t>
            </a:r>
            <a:r>
              <a:rPr lang="zh-CN" altLang="en-US" dirty="0"/>
              <a:t>可以看成是远处的书架。 桌子可以看成是寄存器。书本看成是实际的数据。</a:t>
            </a:r>
            <a:endParaRPr lang="en-US" altLang="zh-CN" dirty="0"/>
          </a:p>
          <a:p>
            <a:r>
              <a:rPr lang="zh-CN" altLang="en-US" dirty="0"/>
              <a:t>当我们写论文的时候需要参考很多资料，所以我们需要去书架上找书。</a:t>
            </a:r>
            <a:endParaRPr lang="en-US" altLang="zh-CN" dirty="0"/>
          </a:p>
          <a:p>
            <a:r>
              <a:rPr lang="zh-CN" altLang="en-US" dirty="0"/>
              <a:t>一种情况是我看一本就去书架上拿一本，看完直接放回书架。 这种情况下大部分时间都耗费在去书架取书，和换书的路上。</a:t>
            </a:r>
            <a:endParaRPr lang="en-US" altLang="zh-CN" dirty="0"/>
          </a:p>
          <a:p>
            <a:r>
              <a:rPr lang="zh-CN" altLang="en-US" dirty="0"/>
              <a:t>类比于，芯片中直接去</a:t>
            </a:r>
            <a:r>
              <a:rPr lang="en-US" altLang="zh-CN" dirty="0"/>
              <a:t>CPU</a:t>
            </a:r>
            <a:r>
              <a:rPr lang="zh-CN" altLang="en-US" dirty="0"/>
              <a:t>去</a:t>
            </a:r>
            <a:r>
              <a:rPr lang="en-US" altLang="zh-CN" dirty="0"/>
              <a:t>Dram</a:t>
            </a:r>
            <a:r>
              <a:rPr lang="zh-CN" altLang="en-US" dirty="0"/>
              <a:t>里取数据，计算，保存 绝大部分时间都在消耗在</a:t>
            </a:r>
            <a:r>
              <a:rPr lang="en-US" altLang="zh-CN" dirty="0"/>
              <a:t>dram</a:t>
            </a:r>
            <a:r>
              <a:rPr lang="zh-CN" altLang="en-US" dirty="0"/>
              <a:t>上了，因为</a:t>
            </a:r>
            <a:r>
              <a:rPr lang="en-US" altLang="zh-CN" dirty="0"/>
              <a:t>CPU</a:t>
            </a:r>
            <a:r>
              <a:rPr lang="zh-CN" altLang="en-US" dirty="0"/>
              <a:t>运算快。</a:t>
            </a:r>
            <a:endParaRPr lang="en-US" altLang="zh-CN" dirty="0"/>
          </a:p>
          <a:p>
            <a:r>
              <a:rPr lang="zh-CN" altLang="en-US" dirty="0"/>
              <a:t>正常情况下， 我们会去书架上找一系相关的书，放到自己的卓子上，我们看的时候基本会去翻桌子上的书，当桌子上的书翻完，会再去换一批。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类比于，芯片中我们先把一部分数据加载到 </a:t>
            </a:r>
            <a:r>
              <a:rPr lang="en-US" altLang="zh-CN" dirty="0"/>
              <a:t>cache</a:t>
            </a:r>
            <a:r>
              <a:rPr lang="zh-CN" altLang="en-US" dirty="0"/>
              <a:t>里 ，这里的</a:t>
            </a:r>
            <a:r>
              <a:rPr lang="en-US" altLang="zh-CN" dirty="0"/>
              <a:t>cache </a:t>
            </a:r>
            <a:r>
              <a:rPr lang="zh-CN" altLang="en-US" dirty="0"/>
              <a:t>采用</a:t>
            </a:r>
            <a:r>
              <a:rPr lang="en-US" altLang="zh-CN" dirty="0" err="1"/>
              <a:t>sram</a:t>
            </a:r>
            <a:r>
              <a:rPr lang="zh-CN" altLang="en-US" dirty="0"/>
              <a:t>的结构，容量小但是速度快。</a:t>
            </a:r>
            <a:r>
              <a:rPr lang="en-US" altLang="zh-CN" dirty="0"/>
              <a:t>CPU</a:t>
            </a:r>
            <a:r>
              <a:rPr lang="zh-CN" altLang="en-US" dirty="0"/>
              <a:t> 在</a:t>
            </a:r>
            <a:r>
              <a:rPr lang="en-US" altLang="zh-CN" dirty="0" err="1"/>
              <a:t>sram</a:t>
            </a:r>
            <a:r>
              <a:rPr lang="zh-CN" altLang="en-US" dirty="0"/>
              <a:t>里完成一系列计算操作，最后写到</a:t>
            </a:r>
            <a:r>
              <a:rPr lang="en-US" altLang="zh-CN" dirty="0"/>
              <a:t>dram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在举个一个简单的例子： 我们的计算是</a:t>
            </a:r>
            <a:r>
              <a:rPr lang="en-US" altLang="zh-CN" dirty="0"/>
              <a:t>conv  </a:t>
            </a:r>
            <a:r>
              <a:rPr lang="en-US" altLang="zh-CN" dirty="0" err="1"/>
              <a:t>relu</a:t>
            </a:r>
            <a:r>
              <a:rPr lang="en-US" altLang="zh-CN" dirty="0"/>
              <a:t> conv  </a:t>
            </a:r>
            <a:r>
              <a:rPr lang="en-US" altLang="zh-CN" dirty="0" err="1"/>
              <a:t>relu</a:t>
            </a:r>
            <a:r>
              <a:rPr lang="zh-CN" altLang="en-US" dirty="0"/>
              <a:t>，先把</a:t>
            </a:r>
            <a:r>
              <a:rPr lang="en-US" altLang="zh-CN" dirty="0"/>
              <a:t>conv</a:t>
            </a:r>
            <a:r>
              <a:rPr lang="zh-CN" altLang="en-US" dirty="0"/>
              <a:t>的权重放到</a:t>
            </a:r>
            <a:r>
              <a:rPr lang="en-US" altLang="zh-CN" dirty="0"/>
              <a:t>cache  </a:t>
            </a:r>
            <a:r>
              <a:rPr lang="zh-CN" altLang="en-US" dirty="0"/>
              <a:t>再把输入数据放到</a:t>
            </a:r>
            <a:r>
              <a:rPr lang="en-US" altLang="zh-CN" dirty="0"/>
              <a:t>cache</a:t>
            </a:r>
            <a:r>
              <a:rPr lang="zh-CN" altLang="en-US" dirty="0"/>
              <a:t>里，然后</a:t>
            </a:r>
            <a:r>
              <a:rPr lang="en-US" altLang="zh-CN" dirty="0" err="1"/>
              <a:t>cpu</a:t>
            </a:r>
            <a:r>
              <a:rPr lang="zh-CN" altLang="en-US" dirty="0"/>
              <a:t>在</a:t>
            </a:r>
            <a:r>
              <a:rPr lang="en-US" altLang="zh-CN" dirty="0"/>
              <a:t>cache</a:t>
            </a:r>
            <a:r>
              <a:rPr lang="zh-CN" altLang="en-US" dirty="0"/>
              <a:t>中完成 一系列计算，最后把结果写到</a:t>
            </a:r>
            <a:r>
              <a:rPr lang="en-US" altLang="zh-CN" dirty="0"/>
              <a:t>dram</a:t>
            </a:r>
            <a:r>
              <a:rPr lang="zh-CN" altLang="en-US" dirty="0"/>
              <a:t>中。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115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以</a:t>
            </a:r>
            <a:r>
              <a:rPr lang="en-US" altLang="zh-CN" dirty="0"/>
              <a:t>4bit</a:t>
            </a:r>
            <a:r>
              <a:rPr lang="zh-CN" altLang="en-US" dirty="0"/>
              <a:t>位地址举例子。假设缓存大小为</a:t>
            </a:r>
            <a:r>
              <a:rPr lang="en-US" altLang="zh-CN" dirty="0"/>
              <a:t>4</a:t>
            </a:r>
            <a:r>
              <a:rPr lang="zh-CN" altLang="en-US" dirty="0"/>
              <a:t>。 考虑到空间特征，很容易想到用低</a:t>
            </a:r>
            <a:r>
              <a:rPr lang="en-US" altLang="zh-CN" dirty="0"/>
              <a:t>2bit</a:t>
            </a:r>
            <a:r>
              <a:rPr lang="zh-CN" altLang="en-US" dirty="0"/>
              <a:t>作为</a:t>
            </a:r>
            <a:r>
              <a:rPr lang="en-US" altLang="zh-CN" dirty="0"/>
              <a:t>index</a:t>
            </a:r>
            <a:r>
              <a:rPr lang="zh-CN" altLang="en-US" dirty="0"/>
              <a:t>， 去</a:t>
            </a:r>
            <a:r>
              <a:rPr lang="en-US" altLang="zh-CN" dirty="0"/>
              <a:t>cache</a:t>
            </a:r>
            <a:r>
              <a:rPr lang="zh-CN" altLang="en-US" dirty="0"/>
              <a:t>里寻找。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存放高位地址值。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通过对比</a:t>
            </a:r>
            <a:r>
              <a:rPr lang="en-US" altLang="zh-CN" dirty="0"/>
              <a:t>cache </a:t>
            </a:r>
            <a:r>
              <a:rPr lang="zh-CN" altLang="en-US" dirty="0"/>
              <a:t>里的</a:t>
            </a:r>
            <a:r>
              <a:rPr lang="en-US" altLang="zh-CN" dirty="0"/>
              <a:t>tag </a:t>
            </a:r>
            <a:r>
              <a:rPr lang="zh-CN" altLang="en-US" dirty="0"/>
              <a:t>和 原来地址的高 </a:t>
            </a:r>
            <a:r>
              <a:rPr lang="en-US" altLang="zh-CN" dirty="0"/>
              <a:t>2bit</a:t>
            </a:r>
            <a:r>
              <a:rPr lang="zh-CN" altLang="en-US" dirty="0"/>
              <a:t>来判定是否存在</a:t>
            </a:r>
            <a:r>
              <a:rPr lang="en-US" altLang="zh-CN" dirty="0"/>
              <a:t>cache</a:t>
            </a:r>
            <a:r>
              <a:rPr lang="zh-CN" altLang="en-US" dirty="0"/>
              <a:t>里。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例如 地址</a:t>
            </a:r>
            <a:r>
              <a:rPr lang="en-US" altLang="zh-CN" dirty="0"/>
              <a:t>12</a:t>
            </a:r>
            <a:r>
              <a:rPr lang="zh-CN" altLang="en-US" dirty="0"/>
              <a:t>， 那么可以知道</a:t>
            </a:r>
            <a:r>
              <a:rPr lang="en-US" altLang="zh-CN" dirty="0"/>
              <a:t>cache</a:t>
            </a:r>
            <a:r>
              <a:rPr lang="zh-CN" altLang="en-US" dirty="0"/>
              <a:t>的索引是</a:t>
            </a:r>
            <a:r>
              <a:rPr lang="en-US" altLang="zh-CN" dirty="0"/>
              <a:t>2</a:t>
            </a:r>
            <a:r>
              <a:rPr lang="zh-CN" altLang="en-US" dirty="0"/>
              <a:t>，通过比对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</a:t>
            </a:r>
            <a:r>
              <a:rPr lang="zh-CN" altLang="en-US" dirty="0"/>
              <a:t>的值</a:t>
            </a:r>
            <a:r>
              <a:rPr lang="en-US" altLang="zh-CN" dirty="0"/>
              <a:t>1 </a:t>
            </a:r>
            <a:r>
              <a:rPr lang="zh-CN" altLang="en-US" dirty="0"/>
              <a:t>和地址</a:t>
            </a:r>
            <a:r>
              <a:rPr lang="en-US" altLang="zh-CN" dirty="0"/>
              <a:t>12</a:t>
            </a:r>
            <a:r>
              <a:rPr lang="zh-CN" altLang="en-US" dirty="0"/>
              <a:t>的高</a:t>
            </a:r>
            <a:r>
              <a:rPr lang="en-US" altLang="zh-CN" dirty="0"/>
              <a:t>2bit</a:t>
            </a:r>
            <a:r>
              <a:rPr lang="zh-CN" altLang="en-US" dirty="0"/>
              <a:t>，发现相同。因此可以确定地址</a:t>
            </a:r>
            <a:r>
              <a:rPr lang="en-US" altLang="zh-CN" dirty="0"/>
              <a:t>12</a:t>
            </a:r>
            <a:r>
              <a:rPr lang="zh-CN" altLang="en-US" dirty="0"/>
              <a:t>的数据存在</a:t>
            </a:r>
            <a:r>
              <a:rPr lang="en-US" altLang="zh-CN" dirty="0"/>
              <a:t>cache</a:t>
            </a:r>
            <a:r>
              <a:rPr lang="zh-CN" altLang="en-US" dirty="0"/>
              <a:t>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相反 地址</a:t>
            </a:r>
            <a:r>
              <a:rPr lang="en-US" altLang="zh-CN" dirty="0"/>
              <a:t>20</a:t>
            </a:r>
            <a:r>
              <a:rPr lang="zh-CN" altLang="en-US" dirty="0"/>
              <a:t>， 通过索引</a:t>
            </a:r>
            <a:r>
              <a:rPr lang="en-US" altLang="zh-CN" dirty="0"/>
              <a:t>0 </a:t>
            </a:r>
            <a:r>
              <a:rPr lang="zh-CN" altLang="en-US" dirty="0"/>
              <a:t>定位到</a:t>
            </a:r>
            <a:r>
              <a:rPr lang="en-US" altLang="zh-CN" dirty="0"/>
              <a:t>cache</a:t>
            </a:r>
            <a:r>
              <a:rPr lang="zh-CN" altLang="en-US" dirty="0"/>
              <a:t>这一行中</a:t>
            </a:r>
            <a:r>
              <a:rPr lang="en-US" altLang="zh-CN" dirty="0"/>
              <a:t>tag</a:t>
            </a:r>
            <a:r>
              <a:rPr lang="zh-CN" altLang="en-US" dirty="0"/>
              <a:t>是</a:t>
            </a:r>
            <a:r>
              <a:rPr lang="en-US" altLang="zh-CN" dirty="0"/>
              <a:t>0</a:t>
            </a:r>
            <a:r>
              <a:rPr lang="zh-CN" altLang="en-US" dirty="0"/>
              <a:t>，发现不相符，即</a:t>
            </a:r>
            <a:r>
              <a:rPr lang="en-US" altLang="zh-CN" dirty="0"/>
              <a:t>20</a:t>
            </a:r>
            <a:r>
              <a:rPr lang="zh-CN" altLang="en-US" dirty="0"/>
              <a:t>地址的数据没有在</a:t>
            </a:r>
            <a:r>
              <a:rPr lang="en-US" altLang="zh-CN" dirty="0"/>
              <a:t>cache</a:t>
            </a:r>
            <a:r>
              <a:rPr lang="zh-CN" altLang="en-US" dirty="0"/>
              <a:t>中缓存。 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17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zh-CN" altLang="en-US" dirty="0"/>
              <a:t>现在我们来看下实际</a:t>
            </a:r>
            <a:r>
              <a:rPr lang="en-US" altLang="zh-CN" dirty="0"/>
              <a:t>CPU</a:t>
            </a:r>
            <a:r>
              <a:rPr lang="zh-CN" altLang="en-US" dirty="0"/>
              <a:t>中的</a:t>
            </a:r>
            <a:r>
              <a:rPr lang="en-US" altLang="zh-CN" dirty="0"/>
              <a:t>cache </a:t>
            </a:r>
            <a:r>
              <a:rPr lang="zh-CN" altLang="en-US" dirty="0"/>
              <a:t>结构， 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图中展示的就是基本的</a:t>
            </a:r>
            <a:r>
              <a:rPr lang="en-US" altLang="zh-CN" dirty="0"/>
              <a:t>cache</a:t>
            </a:r>
            <a:r>
              <a:rPr lang="zh-CN" altLang="en-US" dirty="0"/>
              <a:t>结构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地址被分成了三部分 </a:t>
            </a:r>
            <a:r>
              <a:rPr lang="en-US" altLang="zh-CN" dirty="0"/>
              <a:t>tag </a:t>
            </a:r>
            <a:r>
              <a:rPr lang="zh-CN" altLang="en-US" dirty="0"/>
              <a:t>，</a:t>
            </a:r>
            <a:r>
              <a:rPr lang="en-US" altLang="zh-CN" dirty="0"/>
              <a:t>index</a:t>
            </a:r>
            <a:r>
              <a:rPr lang="zh-CN" altLang="en-US" dirty="0"/>
              <a:t>，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Index  </a:t>
            </a:r>
            <a:r>
              <a:rPr lang="zh-CN" altLang="en-US" dirty="0"/>
              <a:t>用来表示</a:t>
            </a:r>
            <a:r>
              <a:rPr lang="en-US" altLang="zh-CN" dirty="0"/>
              <a:t>cache</a:t>
            </a:r>
            <a:r>
              <a:rPr lang="zh-CN" altLang="en-US" dirty="0"/>
              <a:t>索引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Tag </a:t>
            </a:r>
            <a:r>
              <a:rPr lang="zh-CN" altLang="en-US" dirty="0"/>
              <a:t>同样也是存放高位地址，用来判定是否命中。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但是多出来一个 </a:t>
            </a:r>
            <a:r>
              <a:rPr lang="en-US" altLang="zh-CN" dirty="0"/>
              <a:t>offset</a:t>
            </a:r>
            <a:r>
              <a:rPr lang="zh-CN" altLang="en-US" dirty="0"/>
              <a:t>。</a:t>
            </a:r>
            <a:r>
              <a:rPr lang="en-US" altLang="zh-CN" dirty="0"/>
              <a:t>Offset</a:t>
            </a:r>
            <a:r>
              <a:rPr lang="zh-CN" altLang="en-US" dirty="0"/>
              <a:t>能表示大小 </a:t>
            </a:r>
            <a:r>
              <a:rPr lang="en-US" altLang="zh-CN" dirty="0"/>
              <a:t>cache line </a:t>
            </a:r>
            <a:r>
              <a:rPr lang="zh-CN" altLang="en-US" dirty="0"/>
              <a:t>大小。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en-US" altLang="zh-CN" dirty="0"/>
              <a:t>Cache line</a:t>
            </a:r>
            <a:r>
              <a:rPr lang="zh-CN" altLang="en-US" dirty="0"/>
              <a:t>越大 相当于来同样容量的</a:t>
            </a:r>
            <a:r>
              <a:rPr lang="en-US" altLang="zh-CN" dirty="0"/>
              <a:t>cache</a:t>
            </a:r>
            <a:r>
              <a:rPr lang="zh-CN" altLang="en-US" dirty="0"/>
              <a:t>面积越， 但是</a:t>
            </a:r>
            <a:r>
              <a:rPr lang="en-US" altLang="zh-CN" dirty="0"/>
              <a:t>cache line</a:t>
            </a:r>
            <a:r>
              <a:rPr lang="zh-CN" altLang="en-US" dirty="0"/>
              <a:t>的位宽就变得很大。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各种因素的折中下</a:t>
            </a:r>
            <a:r>
              <a:rPr lang="en-US" altLang="zh-CN" dirty="0"/>
              <a:t>cache line </a:t>
            </a:r>
            <a:r>
              <a:rPr lang="zh-CN" altLang="en-US" dirty="0"/>
              <a:t>一般是</a:t>
            </a:r>
            <a:r>
              <a:rPr lang="en-US" altLang="zh-CN" dirty="0"/>
              <a:t>64byte </a:t>
            </a:r>
            <a:r>
              <a:rPr lang="zh-CN" altLang="en-US" dirty="0"/>
              <a:t>也就是</a:t>
            </a:r>
            <a:r>
              <a:rPr lang="en-US" altLang="zh-CN" dirty="0"/>
              <a:t>512bit</a:t>
            </a:r>
            <a:r>
              <a:rPr lang="zh-CN" altLang="en-US" dirty="0"/>
              <a:t>， </a:t>
            </a:r>
            <a:r>
              <a:rPr lang="en-US" altLang="zh-CN" dirty="0"/>
              <a:t>L2 </a:t>
            </a:r>
            <a:r>
              <a:rPr lang="zh-CN" altLang="en-US" dirty="0"/>
              <a:t>到</a:t>
            </a:r>
            <a:r>
              <a:rPr lang="en-US" altLang="zh-CN" dirty="0"/>
              <a:t>L1 </a:t>
            </a:r>
            <a:r>
              <a:rPr lang="zh-CN" altLang="en-US" dirty="0"/>
              <a:t>数据位宽</a:t>
            </a:r>
            <a:r>
              <a:rPr lang="en-US" altLang="zh-CN" dirty="0"/>
              <a:t>512bit</a:t>
            </a:r>
            <a:r>
              <a:rPr lang="zh-CN" altLang="en-US" dirty="0"/>
              <a:t>。一般</a:t>
            </a:r>
            <a:r>
              <a:rPr lang="en-US" altLang="zh-CN" dirty="0"/>
              <a:t>DDR BL</a:t>
            </a:r>
            <a:r>
              <a:rPr lang="zh-CN" altLang="en-US" dirty="0"/>
              <a:t>也会设置成</a:t>
            </a:r>
            <a:r>
              <a:rPr lang="en-US" altLang="zh-CN" dirty="0"/>
              <a:t>64byte</a:t>
            </a:r>
            <a:r>
              <a:rPr lang="zh-CN" altLang="en-US" dirty="0"/>
              <a:t>。</a:t>
            </a:r>
            <a:endParaRPr lang="en-US" altLang="zh-CN" dirty="0"/>
          </a:p>
          <a:p>
            <a:pPr marL="171450" indent="-171450">
              <a:buFontTx/>
              <a:buChar char="-"/>
            </a:pPr>
            <a:r>
              <a:rPr lang="zh-CN" altLang="en-US" dirty="0"/>
              <a:t>每一行的开头用一个</a:t>
            </a:r>
            <a:r>
              <a:rPr lang="en-US" altLang="zh-CN" dirty="0"/>
              <a:t>bit</a:t>
            </a:r>
            <a:r>
              <a:rPr lang="zh-CN" altLang="en-US" dirty="0"/>
              <a:t>表示这一行数据是否有效。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8C8EFA-96ED-4A18-B46D-8BDC030E3AF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24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8F9E7A-B02F-6C40-84E0-7228AB15F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579" y="2248245"/>
            <a:ext cx="9528019" cy="1180755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D9ED44-23D0-E64A-A698-909EF9D5B7C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900" y="-50006"/>
            <a:ext cx="12382500" cy="6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261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6E35C-6AE0-4B4C-AE06-0D896564EEF5}"/>
              </a:ext>
            </a:extLst>
          </p:cNvPr>
          <p:cNvSpPr txBox="1">
            <a:spLocks/>
          </p:cNvSpPr>
          <p:nvPr userDrawn="1"/>
        </p:nvSpPr>
        <p:spPr>
          <a:xfrm>
            <a:off x="896212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33A7DC-8560-6E4F-8046-46A054666887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918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095A5BA7-4493-3E48-8555-9A03B742189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C5A25A-2FFD-CB4B-A4A1-3A819C5D400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1830" y="5557837"/>
            <a:ext cx="4001770" cy="829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707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公司介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A4F44D0-4FD7-C445-B279-F801C03EDD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72024" y="0"/>
            <a:ext cx="7419975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7E25E4A-B018-A042-ACC2-A8C44034A435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2049363" y="14019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11699591-E566-494B-8540-7B56B07AA8A1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2049363" y="4475373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7A6A7DC-6E29-E740-B433-CBBDAABA21DC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2049363" y="2965870"/>
            <a:ext cx="2279827" cy="108722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Oval 23">
            <a:extLst>
              <a:ext uri="{FF2B5EF4-FFF2-40B4-BE49-F238E27FC236}">
                <a16:creationId xmlns:a16="http://schemas.microsoft.com/office/drawing/2014/main" id="{C3D736A8-419B-2149-9AE3-DAD96378483D}"/>
              </a:ext>
            </a:extLst>
          </p:cNvPr>
          <p:cNvSpPr/>
          <p:nvPr userDrawn="1"/>
        </p:nvSpPr>
        <p:spPr>
          <a:xfrm>
            <a:off x="4282121" y="1995762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6" name="Oval 23">
            <a:extLst>
              <a:ext uri="{FF2B5EF4-FFF2-40B4-BE49-F238E27FC236}">
                <a16:creationId xmlns:a16="http://schemas.microsoft.com/office/drawing/2014/main" id="{0A208629-CD7E-834F-8C1A-E4F2992A695D}"/>
              </a:ext>
            </a:extLst>
          </p:cNvPr>
          <p:cNvSpPr/>
          <p:nvPr userDrawn="1"/>
        </p:nvSpPr>
        <p:spPr>
          <a:xfrm>
            <a:off x="4282121" y="3233626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27" name="Oval 23">
            <a:extLst>
              <a:ext uri="{FF2B5EF4-FFF2-40B4-BE49-F238E27FC236}">
                <a16:creationId xmlns:a16="http://schemas.microsoft.com/office/drawing/2014/main" id="{34A5B289-F4E6-B740-8C2C-248C1E81F538}"/>
              </a:ext>
            </a:extLst>
          </p:cNvPr>
          <p:cNvSpPr/>
          <p:nvPr userDrawn="1"/>
        </p:nvSpPr>
        <p:spPr>
          <a:xfrm>
            <a:off x="4282121" y="4471491"/>
            <a:ext cx="962944" cy="962941"/>
          </a:xfrm>
          <a:prstGeom prst="ellipse">
            <a:avLst/>
          </a:prstGeom>
          <a:solidFill>
            <a:schemeClr val="bg1">
              <a:alpha val="7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70"/>
            <a:endParaRPr lang="en-US" sz="3200">
              <a:solidFill>
                <a:prstClr val="white"/>
              </a:solidFill>
              <a:cs typeface="+mn-ea"/>
              <a:sym typeface="+mn-lt"/>
            </a:endParaRP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84C797A5-8239-5B44-BBE5-CC7D53464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92792" y="2148252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DFA1CF91-7FE2-CA49-A52A-56B4B7BC753C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592792" y="33780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39495295-BC72-2149-AF09-7CBC91A1EFC1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5592792" y="4584517"/>
            <a:ext cx="6198550" cy="746306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8" name="直线连接符 37">
            <a:extLst>
              <a:ext uri="{FF2B5EF4-FFF2-40B4-BE49-F238E27FC236}">
                <a16:creationId xmlns:a16="http://schemas.microsoft.com/office/drawing/2014/main" id="{D133D580-2366-5449-AABA-EEA34A351B85}"/>
              </a:ext>
            </a:extLst>
          </p:cNvPr>
          <p:cNvCxnSpPr/>
          <p:nvPr userDrawn="1"/>
        </p:nvCxnSpPr>
        <p:spPr>
          <a:xfrm>
            <a:off x="5592792" y="31242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连接符 38">
            <a:extLst>
              <a:ext uri="{FF2B5EF4-FFF2-40B4-BE49-F238E27FC236}">
                <a16:creationId xmlns:a16="http://schemas.microsoft.com/office/drawing/2014/main" id="{A9579C3F-FD98-4F44-AB42-5C43CE9F2B63}"/>
              </a:ext>
            </a:extLst>
          </p:cNvPr>
          <p:cNvCxnSpPr/>
          <p:nvPr userDrawn="1"/>
        </p:nvCxnSpPr>
        <p:spPr>
          <a:xfrm>
            <a:off x="5592792" y="4368800"/>
            <a:ext cx="619855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004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203F1E0-359C-454C-83B5-D0B3EEB036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548C635B-C8ED-B543-B4E6-6FCC1539085E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76000" y="1087180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32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8434D6F0-C777-4341-900D-0C58FF3552CA}"/>
              </a:ext>
            </a:extLst>
          </p:cNvPr>
          <p:cNvCxnSpPr>
            <a:cxnSpLocks/>
          </p:cNvCxnSpPr>
          <p:nvPr userDrawn="1"/>
        </p:nvCxnSpPr>
        <p:spPr>
          <a:xfrm>
            <a:off x="702246" y="1726035"/>
            <a:ext cx="1764507" cy="0"/>
          </a:xfrm>
          <a:prstGeom prst="line">
            <a:avLst/>
          </a:prstGeom>
          <a:ln w="19050">
            <a:solidFill>
              <a:srgbClr val="3266F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73C24EEF-C0B9-CD41-B53F-54A5F1A9EDB4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6000" y="1778297"/>
            <a:ext cx="6324530" cy="635291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bg1"/>
                </a:solidFill>
              </a:defRPr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6407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产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3839" y="387131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265" y="1279768"/>
            <a:ext cx="8477309" cy="92705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958628" y="6383914"/>
            <a:ext cx="2743200" cy="365125"/>
          </a:xfrm>
        </p:spPr>
        <p:txBody>
          <a:bodyPr/>
          <a:lstStyle>
            <a:lvl1pPr>
              <a:defRPr sz="900">
                <a:solidFill>
                  <a:srgbClr val="3266FE"/>
                </a:solidFill>
              </a:defRPr>
            </a:lvl1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12448A8B-5EFA-1C41-89FA-59DAD2421EC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5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115D1E4-5BDA-E54F-A80F-4DF8E4C232A1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3331901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D6BEA735-789C-C147-849F-930745946C83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6169773" y="2651240"/>
            <a:ext cx="2810801" cy="3479800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1EA29AA3-D157-C14D-8C5B-6023A0DAF15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9E1C55A-E0F2-284B-B112-35E242A98F3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7079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DF4F20AF-2B1E-3948-BF56-4D7D7547DAB9}"/>
              </a:ext>
            </a:extLst>
          </p:cNvPr>
          <p:cNvSpPr/>
          <p:nvPr userDrawn="1"/>
        </p:nvSpPr>
        <p:spPr>
          <a:xfrm>
            <a:off x="6807200" y="-25401"/>
            <a:ext cx="5397500" cy="6883401"/>
          </a:xfrm>
          <a:prstGeom prst="rect">
            <a:avLst/>
          </a:prstGeom>
          <a:solidFill>
            <a:srgbClr val="999999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55C2A01-A52A-DF43-875E-BF3B482D7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029" y="400170"/>
            <a:ext cx="5397499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669F203-2E48-E340-9E9B-2A4FCE795E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130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45D2506F-5DBF-1845-AF29-DFA0D14F2EE5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2630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FF67F36-22DF-1744-B6A9-23A99FDF8B1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2630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BA85CDCA-1D22-7244-B46F-BDE7AFBA38AF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029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F8F2148D-7137-E949-8A2C-6CC85C714D8A}"/>
              </a:ext>
            </a:extLst>
          </p:cNvPr>
          <p:cNvSpPr txBox="1">
            <a:spLocks/>
          </p:cNvSpPr>
          <p:nvPr userDrawn="1"/>
        </p:nvSpPr>
        <p:spPr>
          <a:xfrm>
            <a:off x="8954448" y="63807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DCDADF5-9860-C347-963E-F32BDB3C094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9BCE0C5-91A5-134C-8F25-45591F4A987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0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段落+图片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C3EC0B1-E19B-DB45-B0D1-95F7C6F411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8" y="399291"/>
            <a:ext cx="5486400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EDF541DA-70CE-0F42-B203-D8D9A703C8F6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503268" y="17145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A4CB47D0-37CB-0145-8114-2864B32050A4}"/>
              </a:ext>
            </a:extLst>
          </p:cNvPr>
          <p:cNvSpPr>
            <a:spLocks noGrp="1"/>
          </p:cNvSpPr>
          <p:nvPr>
            <p:ph type="body" sz="half" idx="17"/>
          </p:nvPr>
        </p:nvSpPr>
        <p:spPr>
          <a:xfrm>
            <a:off x="503268" y="4660902"/>
            <a:ext cx="2810801" cy="548352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8A5EDBBD-B64F-7A40-92C8-C44FA9ED219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94667" y="5308600"/>
            <a:ext cx="5181600" cy="822439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200"/>
            </a:lvl1pPr>
            <a:lvl2pPr marL="457167" indent="0">
              <a:buNone/>
              <a:defRPr sz="1400"/>
            </a:lvl2pPr>
            <a:lvl3pPr marL="914332" indent="0">
              <a:buNone/>
              <a:defRPr sz="1200"/>
            </a:lvl3pPr>
            <a:lvl4pPr marL="1371498" indent="0">
              <a:buNone/>
              <a:defRPr sz="1000"/>
            </a:lvl4pPr>
            <a:lvl5pPr marL="1828664" indent="0">
              <a:buNone/>
              <a:defRPr sz="1000"/>
            </a:lvl5pPr>
            <a:lvl6pPr marL="2285830" indent="0">
              <a:buNone/>
              <a:defRPr sz="1000"/>
            </a:lvl6pPr>
            <a:lvl7pPr marL="2742994" indent="0">
              <a:buNone/>
              <a:defRPr sz="1000"/>
            </a:lvl7pPr>
            <a:lvl8pPr marL="3200160" indent="0">
              <a:buNone/>
              <a:defRPr sz="1000"/>
            </a:lvl8pPr>
            <a:lvl9pPr marL="3657327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E804AE9-F101-744D-A9E5-4BCAB9913E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98768" y="2362202"/>
            <a:ext cx="5181600" cy="1902731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1200"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defRPr sz="1200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defRPr sz="12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 sz="1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2C6B7999-F334-B246-975A-F5D8431E3A7C}"/>
              </a:ext>
            </a:extLst>
          </p:cNvPr>
          <p:cNvSpPr txBox="1">
            <a:spLocks/>
          </p:cNvSpPr>
          <p:nvPr userDrawn="1"/>
        </p:nvSpPr>
        <p:spPr>
          <a:xfrm>
            <a:off x="8958172" y="63819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FF21CC9A-D0A3-6648-9155-03808372D40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5DEBCA5-9692-104D-AFAF-6ADEE723968F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3217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C37D071F-8DEB-7A47-BA60-A7BF9B05DE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9532" y="275361"/>
            <a:ext cx="2320393" cy="1091179"/>
          </a:xfrm>
        </p:spPr>
        <p:txBody>
          <a:bodyPr anchor="b">
            <a:normAutofit/>
          </a:bodyPr>
          <a:lstStyle>
            <a:lvl1pPr>
              <a:defRPr sz="2000" b="1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86FDEE7-2ABB-A548-AC76-7248227ABF7D}"/>
              </a:ext>
            </a:extLst>
          </p:cNvPr>
          <p:cNvSpPr txBox="1">
            <a:spLocks/>
          </p:cNvSpPr>
          <p:nvPr userDrawn="1"/>
        </p:nvSpPr>
        <p:spPr>
          <a:xfrm>
            <a:off x="8954982" y="638191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68CD7E0-EBDC-F245-AEB8-799E251A56F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1A27EBF4-48A6-5F40-B0D0-8B7AC0DD4E48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181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31CF8E9-CE62-3748-A2C2-B74B959978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27B74D-A116-1C40-8E5E-A4564CB8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842" y="2604987"/>
            <a:ext cx="5428381" cy="741614"/>
          </a:xfrm>
        </p:spPr>
        <p:txBody>
          <a:bodyPr/>
          <a:lstStyle>
            <a:lvl1pPr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1687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BDD5EB3-FFA5-C543-AA96-DF358C998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4" y="396364"/>
            <a:ext cx="4573588" cy="420687"/>
          </a:xfrm>
        </p:spPr>
        <p:txBody>
          <a:bodyPr anchor="b">
            <a:normAutofit/>
          </a:bodyPr>
          <a:lstStyle>
            <a:lvl1pPr>
              <a:defRPr sz="2000">
                <a:solidFill>
                  <a:srgbClr val="3266FE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2230E1F0-327E-CD48-BED2-D6A3D9D19DE0}"/>
              </a:ext>
            </a:extLst>
          </p:cNvPr>
          <p:cNvSpPr txBox="1">
            <a:spLocks/>
          </p:cNvSpPr>
          <p:nvPr userDrawn="1"/>
        </p:nvSpPr>
        <p:spPr>
          <a:xfrm>
            <a:off x="8960979" y="63819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rgbClr val="3266FE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77F0986-6865-4511-87B8-11313F12EDA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5875F10-EE51-554A-9D43-83CBAFA893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64046" y="495300"/>
            <a:ext cx="1827407" cy="1605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02B23A0-EDE0-EA4E-AD93-C1BBE51F1CD3}"/>
              </a:ext>
            </a:extLst>
          </p:cNvPr>
          <p:cNvSpPr txBox="1"/>
          <p:nvPr userDrawn="1"/>
        </p:nvSpPr>
        <p:spPr>
          <a:xfrm>
            <a:off x="512501" y="6427208"/>
            <a:ext cx="54945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rgbClr val="3266FE"/>
                </a:solidFill>
              </a:rPr>
              <a:t>让智能驾驶更简单 </a:t>
            </a:r>
            <a:r>
              <a:rPr lang="en" altLang="zh-CN" sz="900" dirty="0">
                <a:solidFill>
                  <a:srgbClr val="3266FE"/>
                </a:solidFill>
              </a:rPr>
              <a:t>Make smart driving simpler</a:t>
            </a:r>
            <a:endParaRPr lang="en-US" altLang="zh-CN" sz="900" dirty="0">
              <a:solidFill>
                <a:srgbClr val="3266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3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7F0986-6865-4511-87B8-11313F12E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51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0" r:id="rId2"/>
    <p:sldLayoutId id="2147483679" r:id="rId3"/>
    <p:sldLayoutId id="2147483661" r:id="rId4"/>
    <p:sldLayoutId id="2147483673" r:id="rId5"/>
    <p:sldLayoutId id="2147483675" r:id="rId6"/>
    <p:sldLayoutId id="2147483677" r:id="rId7"/>
    <p:sldLayoutId id="2147483678" r:id="rId8"/>
    <p:sldLayoutId id="2147483674" r:id="rId9"/>
    <p:sldLayoutId id="2147483676" r:id="rId10"/>
    <p:sldLayoutId id="2147483653" r:id="rId11"/>
  </p:sldLayoutIdLst>
  <p:hf hdr="0" ftr="0" dt="0"/>
  <p:txStyles>
    <p:titleStyle>
      <a:lvl1pPr algn="l" defTabSz="914332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4" indent="-228584" algn="l" defTabSz="91433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5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1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8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47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12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78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44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910" indent="-228584" algn="l" defTabSz="91433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2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8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4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0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27" algn="l" defTabSz="91433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5F41868F-1355-7146-9A9D-861C3BC2B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0339" y="1960606"/>
            <a:ext cx="8711321" cy="2178255"/>
          </a:xfrm>
        </p:spPr>
        <p:txBody>
          <a:bodyPr>
            <a:norm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Cache</a:t>
            </a:r>
            <a:endParaRPr kumimoji="1" lang="zh-CN" altLang="en-US" sz="8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8EBD1A2-3B8C-B846-A198-E0807BDF249F}"/>
              </a:ext>
            </a:extLst>
          </p:cNvPr>
          <p:cNvSpPr txBox="1">
            <a:spLocks/>
          </p:cNvSpPr>
          <p:nvPr/>
        </p:nvSpPr>
        <p:spPr>
          <a:xfrm>
            <a:off x="4540332" y="4636014"/>
            <a:ext cx="2852512" cy="6394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kumimoji="1" lang="zh-CN" altLang="en-US" sz="2000" b="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104CA54-36FC-5171-1404-2F92D2691912}"/>
              </a:ext>
            </a:extLst>
          </p:cNvPr>
          <p:cNvSpPr txBox="1"/>
          <p:nvPr/>
        </p:nvSpPr>
        <p:spPr>
          <a:xfrm>
            <a:off x="2826527" y="4220515"/>
            <a:ext cx="6280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Guo luqiang</a:t>
            </a:r>
            <a:r>
              <a:rPr lang="zh-CN" altLang="zh-CN" sz="2400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zh-CN" altLang="zh-CN" sz="2400" dirty="0">
                <a:solidFill>
                  <a:schemeClr val="bg1"/>
                </a:solidFill>
              </a:rPr>
              <a:t>202</a:t>
            </a:r>
            <a:r>
              <a:rPr lang="en-US" altLang="zh-CN" sz="2400" dirty="0">
                <a:solidFill>
                  <a:schemeClr val="bg1"/>
                </a:solidFill>
              </a:rPr>
              <a:t>3/02/21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9989974C-B5A1-50F6-2E10-F3FC2F3E9B89}"/>
              </a:ext>
            </a:extLst>
          </p:cNvPr>
          <p:cNvSpPr/>
          <p:nvPr/>
        </p:nvSpPr>
        <p:spPr>
          <a:xfrm>
            <a:off x="-1490597" y="4716049"/>
            <a:ext cx="914400" cy="914400"/>
          </a:xfrm>
          <a:prstGeom prst="ellipse">
            <a:avLst/>
          </a:prstGeom>
          <a:solidFill>
            <a:srgbClr val="FB6F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8241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495293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AA757C21-5235-B702-AEFB-B204283F39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1297662"/>
              </p:ext>
            </p:extLst>
          </p:nvPr>
        </p:nvGraphicFramePr>
        <p:xfrm>
          <a:off x="4363084" y="1584146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D51CD6-6863-9830-5374-8555C93262BC}"/>
              </a:ext>
            </a:extLst>
          </p:cNvPr>
          <p:cNvSpPr txBox="1"/>
          <p:nvPr/>
        </p:nvSpPr>
        <p:spPr>
          <a:xfrm>
            <a:off x="1604962" y="1965725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BEF14EDB-F1AE-AD1A-6CF8-D94C81434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4666277"/>
              </p:ext>
            </p:extLst>
          </p:nvPr>
        </p:nvGraphicFramePr>
        <p:xfrm>
          <a:off x="4363084" y="2633728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80044150-E5F7-FE65-FAF6-7222E9F0EE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172059"/>
              </p:ext>
            </p:extLst>
          </p:nvPr>
        </p:nvGraphicFramePr>
        <p:xfrm>
          <a:off x="4363084" y="374753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BD7C248B-8555-F7C4-A4C8-F883003E5D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782650"/>
              </p:ext>
            </p:extLst>
          </p:nvPr>
        </p:nvGraphicFramePr>
        <p:xfrm>
          <a:off x="4363084" y="4861350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CC0443E0-C40C-8F2D-7F30-0E700D01DD48}"/>
              </a:ext>
            </a:extLst>
          </p:cNvPr>
          <p:cNvSpPr txBox="1"/>
          <p:nvPr/>
        </p:nvSpPr>
        <p:spPr>
          <a:xfrm>
            <a:off x="8472486" y="1965725"/>
            <a:ext cx="30832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未命中  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下一级访问</a:t>
            </a:r>
            <a:r>
              <a:rPr lang="en-US" altLang="zh-CN" dirty="0"/>
              <a:t>00</a:t>
            </a:r>
            <a:r>
              <a:rPr lang="zh-CN" altLang="en-US" dirty="0"/>
              <a:t>，并将</a:t>
            </a:r>
            <a:r>
              <a:rPr lang="en-US" altLang="zh-CN" dirty="0"/>
              <a:t>cache</a:t>
            </a:r>
            <a:r>
              <a:rPr lang="zh-CN" altLang="en-US" dirty="0"/>
              <a:t>里</a:t>
            </a:r>
            <a:r>
              <a:rPr lang="en-US" altLang="zh-CN" dirty="0"/>
              <a:t>tag </a:t>
            </a:r>
            <a:r>
              <a:rPr lang="zh-CN" altLang="en-US" dirty="0"/>
              <a:t>填写成</a:t>
            </a:r>
            <a:r>
              <a:rPr lang="en-US" altLang="zh-CN" dirty="0"/>
              <a:t>0)</a:t>
            </a:r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未命中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57595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030642EC-6CBA-A571-8708-443B2DC43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502575"/>
              </p:ext>
            </p:extLst>
          </p:nvPr>
        </p:nvGraphicFramePr>
        <p:xfrm>
          <a:off x="6096000" y="1637484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502A5A81-7412-D8EE-F583-D769240FA1E4}"/>
              </a:ext>
            </a:extLst>
          </p:cNvPr>
          <p:cNvSpPr txBox="1"/>
          <p:nvPr/>
        </p:nvSpPr>
        <p:spPr>
          <a:xfrm>
            <a:off x="1055684" y="2081693"/>
            <a:ext cx="191452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t0  </a:t>
            </a:r>
            <a:r>
              <a:rPr lang="zh-CN" altLang="en-US" dirty="0"/>
              <a:t>访问</a:t>
            </a:r>
            <a:r>
              <a:rPr lang="en-US" altLang="zh-CN" dirty="0"/>
              <a:t>00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t1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t2</a:t>
            </a:r>
            <a:r>
              <a:rPr lang="zh-CN" altLang="en-US" dirty="0"/>
              <a:t>  访问</a:t>
            </a:r>
            <a:r>
              <a:rPr lang="en-US" altLang="zh-CN" dirty="0"/>
              <a:t>00</a:t>
            </a:r>
            <a:br>
              <a:rPr lang="en-US" altLang="zh-CN" dirty="0"/>
            </a:br>
            <a:endParaRPr lang="en-US" altLang="zh-CN" dirty="0"/>
          </a:p>
          <a:p>
            <a:endParaRPr lang="en-US" altLang="zh-CN" dirty="0"/>
          </a:p>
          <a:p>
            <a:br>
              <a:rPr lang="en-US" altLang="zh-CN" dirty="0"/>
            </a:br>
            <a:r>
              <a:rPr lang="en-US" altLang="zh-CN" dirty="0"/>
              <a:t>t3  </a:t>
            </a:r>
            <a:r>
              <a:rPr lang="zh-CN" altLang="en-US" dirty="0"/>
              <a:t>访问</a:t>
            </a:r>
            <a:r>
              <a:rPr lang="en-US" altLang="zh-CN" dirty="0"/>
              <a:t>10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9936140F-69F4-C4B2-B583-58BFD0FEC8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8471009"/>
              </p:ext>
            </p:extLst>
          </p:nvPr>
        </p:nvGraphicFramePr>
        <p:xfrm>
          <a:off x="6096000" y="2687066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F134857-AC24-BB71-7555-2D5DBCC0DE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1131889"/>
              </p:ext>
            </p:extLst>
          </p:nvPr>
        </p:nvGraphicFramePr>
        <p:xfrm>
          <a:off x="6096000" y="3876908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E1B4E8-95E2-AA63-77E9-4EEE6A3C9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6612831"/>
              </p:ext>
            </p:extLst>
          </p:nvPr>
        </p:nvGraphicFramePr>
        <p:xfrm>
          <a:off x="6096000" y="4914688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19" name="表格 7">
            <a:extLst>
              <a:ext uri="{FF2B5EF4-FFF2-40B4-BE49-F238E27FC236}">
                <a16:creationId xmlns:a16="http://schemas.microsoft.com/office/drawing/2014/main" id="{9F23E55B-B726-DFF0-5752-9C92E0CB92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883889"/>
              </p:ext>
            </p:extLst>
          </p:nvPr>
        </p:nvGraphicFramePr>
        <p:xfrm>
          <a:off x="2745738" y="1637484"/>
          <a:ext cx="308736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58178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无效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0" name="表格 19">
            <a:extLst>
              <a:ext uri="{FF2B5EF4-FFF2-40B4-BE49-F238E27FC236}">
                <a16:creationId xmlns:a16="http://schemas.microsoft.com/office/drawing/2014/main" id="{89994B4F-5FC4-4A1C-CF37-D9E3250FA8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776955"/>
              </p:ext>
            </p:extLst>
          </p:nvPr>
        </p:nvGraphicFramePr>
        <p:xfrm>
          <a:off x="2745738" y="2687066"/>
          <a:ext cx="311594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1035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1" name="表格 20">
            <a:extLst>
              <a:ext uri="{FF2B5EF4-FFF2-40B4-BE49-F238E27FC236}">
                <a16:creationId xmlns:a16="http://schemas.microsoft.com/office/drawing/2014/main" id="{FC30004C-6127-94CA-01BC-F0B5DBE27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3319307"/>
              </p:ext>
            </p:extLst>
          </p:nvPr>
        </p:nvGraphicFramePr>
        <p:xfrm>
          <a:off x="2745738" y="3876908"/>
          <a:ext cx="3110227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04642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E6DC4364-5CD5-7541-F546-A69D6858B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020222"/>
              </p:ext>
            </p:extLst>
          </p:nvPr>
        </p:nvGraphicFramePr>
        <p:xfrm>
          <a:off x="2745738" y="4914688"/>
          <a:ext cx="3150232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644647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</a:tbl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E866A0FD-E63F-9454-F727-730261940BCF}"/>
              </a:ext>
            </a:extLst>
          </p:cNvPr>
          <p:cNvSpPr txBox="1"/>
          <p:nvPr/>
        </p:nvSpPr>
        <p:spPr>
          <a:xfrm>
            <a:off x="9954892" y="2019063"/>
            <a:ext cx="101155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命中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7708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80B0D3D9-7FDE-AAD2-D3DE-6182B069F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595" y="1413365"/>
            <a:ext cx="9772463" cy="5074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75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6411791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r>
              <a:rPr lang="en-US" altLang="zh-CN" sz="4000" dirty="0">
                <a:solidFill>
                  <a:schemeClr val="tx1"/>
                </a:solidFill>
              </a:rPr>
              <a:t>-</a:t>
            </a:r>
            <a:r>
              <a:rPr lang="zh-CN" altLang="en-US" sz="4000" dirty="0">
                <a:solidFill>
                  <a:schemeClr val="tx1"/>
                </a:solidFill>
              </a:rPr>
              <a:t>串行逻辑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C756764A-6E4E-4100-9642-77B8E6FA2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820" y="1813128"/>
            <a:ext cx="4680488" cy="3962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A0EBB0-5B47-6BA1-6963-A4C0AC423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403" y="1915939"/>
            <a:ext cx="7216002" cy="375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78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495293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 </a:t>
            </a:r>
            <a:r>
              <a:rPr lang="zh-CN" altLang="en-US" sz="4000" dirty="0">
                <a:solidFill>
                  <a:schemeClr val="tx1"/>
                </a:solidFill>
              </a:rPr>
              <a:t>组相连</a:t>
            </a:r>
            <a:r>
              <a:rPr lang="en-US" altLang="zh-CN" sz="4000" dirty="0">
                <a:solidFill>
                  <a:schemeClr val="tx1"/>
                </a:solidFill>
              </a:rPr>
              <a:t>-</a:t>
            </a:r>
            <a:r>
              <a:rPr lang="zh-CN" altLang="en-US" sz="4000" dirty="0">
                <a:solidFill>
                  <a:schemeClr val="tx1"/>
                </a:solidFill>
              </a:rPr>
              <a:t>并行逻辑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7F564913-6DDD-F0D4-FFEB-55B1106D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456" y="1880215"/>
            <a:ext cx="5734251" cy="34747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0991B2-67E5-466C-E749-66069D52C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50" y="1668695"/>
            <a:ext cx="5474932" cy="352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847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全相联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D218469-6AE4-3ABB-350E-90EFC566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060" y="1068880"/>
            <a:ext cx="7310033" cy="534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43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三种结构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3" name="表格 5">
            <a:extLst>
              <a:ext uri="{FF2B5EF4-FFF2-40B4-BE49-F238E27FC236}">
                <a16:creationId xmlns:a16="http://schemas.microsoft.com/office/drawing/2014/main" id="{1950B714-4146-F77F-1F37-C1C5106C5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1859108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297F9DA6-4E60-19FF-27CC-B7AC142CC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739979"/>
              </p:ext>
            </p:extLst>
          </p:nvPr>
        </p:nvGraphicFramePr>
        <p:xfrm>
          <a:off x="6095999" y="1449070"/>
          <a:ext cx="3465830" cy="1526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C8CB888-EB59-27FE-7728-BA2B2A2AFF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873763"/>
              </p:ext>
            </p:extLst>
          </p:nvPr>
        </p:nvGraphicFramePr>
        <p:xfrm>
          <a:off x="6472919" y="3418207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9" name="表格 7">
            <a:extLst>
              <a:ext uri="{FF2B5EF4-FFF2-40B4-BE49-F238E27FC236}">
                <a16:creationId xmlns:a16="http://schemas.microsoft.com/office/drawing/2014/main" id="{291DF2DA-B309-2DCA-7531-C4BB0C0944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0484424"/>
              </p:ext>
            </p:extLst>
          </p:nvPr>
        </p:nvGraphicFramePr>
        <p:xfrm>
          <a:off x="6095999" y="3666549"/>
          <a:ext cx="3465830" cy="7631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10" name="表格 7">
            <a:extLst>
              <a:ext uri="{FF2B5EF4-FFF2-40B4-BE49-F238E27FC236}">
                <a16:creationId xmlns:a16="http://schemas.microsoft.com/office/drawing/2014/main" id="{8C0506EB-2C56-F8FA-4463-51C361407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43438"/>
              </p:ext>
            </p:extLst>
          </p:nvPr>
        </p:nvGraphicFramePr>
        <p:xfrm>
          <a:off x="6553199" y="5024861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BC6FDA3D-B6AE-E64B-2AFE-CDEB2CD2FBCB}"/>
              </a:ext>
            </a:extLst>
          </p:cNvPr>
          <p:cNvSpPr txBox="1"/>
          <p:nvPr/>
        </p:nvSpPr>
        <p:spPr>
          <a:xfrm>
            <a:off x="10019029" y="20094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直接映射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458D5E-88C4-C5DD-2113-9CFB723408CB}"/>
              </a:ext>
            </a:extLst>
          </p:cNvPr>
          <p:cNvSpPr txBox="1"/>
          <p:nvPr/>
        </p:nvSpPr>
        <p:spPr>
          <a:xfrm>
            <a:off x="10189014" y="36787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组相连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0645844-DEF4-28FE-77F7-5A92510A417E}"/>
              </a:ext>
            </a:extLst>
          </p:cNvPr>
          <p:cNvSpPr txBox="1"/>
          <p:nvPr/>
        </p:nvSpPr>
        <p:spPr>
          <a:xfrm>
            <a:off x="10202350" y="52156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全相连</a:t>
            </a:r>
          </a:p>
        </p:txBody>
      </p:sp>
      <p:graphicFrame>
        <p:nvGraphicFramePr>
          <p:cNvPr id="20" name="表格 7">
            <a:extLst>
              <a:ext uri="{FF2B5EF4-FFF2-40B4-BE49-F238E27FC236}">
                <a16:creationId xmlns:a16="http://schemas.microsoft.com/office/drawing/2014/main" id="{3CDD5270-212A-5D61-9C27-82F4281870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195923"/>
              </p:ext>
            </p:extLst>
          </p:nvPr>
        </p:nvGraphicFramePr>
        <p:xfrm>
          <a:off x="6430009" y="521814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21" name="表格 7">
            <a:extLst>
              <a:ext uri="{FF2B5EF4-FFF2-40B4-BE49-F238E27FC236}">
                <a16:creationId xmlns:a16="http://schemas.microsoft.com/office/drawing/2014/main" id="{D67FDE6E-AC75-69D5-421B-73E992FD10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3784449"/>
              </p:ext>
            </p:extLst>
          </p:nvPr>
        </p:nvGraphicFramePr>
        <p:xfrm>
          <a:off x="6263004" y="541787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graphicFrame>
        <p:nvGraphicFramePr>
          <p:cNvPr id="22" name="表格 7">
            <a:extLst>
              <a:ext uri="{FF2B5EF4-FFF2-40B4-BE49-F238E27FC236}">
                <a16:creationId xmlns:a16="http://schemas.microsoft.com/office/drawing/2014/main" id="{D0A3623F-99B5-7416-51D9-676E30748E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053437"/>
              </p:ext>
            </p:extLst>
          </p:nvPr>
        </p:nvGraphicFramePr>
        <p:xfrm>
          <a:off x="6095999" y="5606170"/>
          <a:ext cx="3131820" cy="381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marL="0" algn="ctr" defTabSz="914332" rtl="0" eaLnBrk="1" latinLnBrk="0" hangingPunct="1"/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</a:tbl>
          </a:graphicData>
        </a:graphic>
      </p:graphicFrame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5E5BBC52-3317-93F3-E563-E9293FD6E74D}"/>
              </a:ext>
            </a:extLst>
          </p:cNvPr>
          <p:cNvCxnSpPr>
            <a:cxnSpLocks/>
          </p:cNvCxnSpPr>
          <p:nvPr/>
        </p:nvCxnSpPr>
        <p:spPr>
          <a:xfrm flipV="1">
            <a:off x="4657252" y="2140051"/>
            <a:ext cx="1250287" cy="21804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BA0065B5-841C-5ECC-E4C9-06F13E7384E5}"/>
              </a:ext>
            </a:extLst>
          </p:cNvPr>
          <p:cNvCxnSpPr>
            <a:cxnSpLocks/>
          </p:cNvCxnSpPr>
          <p:nvPr/>
        </p:nvCxnSpPr>
        <p:spPr>
          <a:xfrm>
            <a:off x="4652282" y="4314092"/>
            <a:ext cx="135579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A9BFDC9-FD0E-957C-4CF5-8CC59AF16023}"/>
              </a:ext>
            </a:extLst>
          </p:cNvPr>
          <p:cNvCxnSpPr>
            <a:cxnSpLocks/>
            <a:endCxn id="22" idx="1"/>
          </p:cNvCxnSpPr>
          <p:nvPr/>
        </p:nvCxnSpPr>
        <p:spPr>
          <a:xfrm>
            <a:off x="4676503" y="4326994"/>
            <a:ext cx="1419496" cy="1469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38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8084665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替换策略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2D1112A-A255-529D-EDB4-CFF984112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6526" y="1284566"/>
            <a:ext cx="9722934" cy="488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8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读写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0F0D0FB-C182-0EDC-4ACD-ABA5D9A19E62}"/>
              </a:ext>
            </a:extLst>
          </p:cNvPr>
          <p:cNvSpPr txBox="1"/>
          <p:nvPr/>
        </p:nvSpPr>
        <p:spPr>
          <a:xfrm>
            <a:off x="2623570" y="2754922"/>
            <a:ext cx="7127631" cy="1601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Cache</a:t>
            </a:r>
            <a:r>
              <a:rPr lang="zh-CN" altLang="en-US" dirty="0"/>
              <a:t> 读，不会造成数据一致性问题</a:t>
            </a:r>
            <a:endParaRPr lang="en-US" altLang="zh-CN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Cache</a:t>
            </a:r>
            <a:r>
              <a:rPr lang="zh-CN" altLang="en-US" dirty="0"/>
              <a:t> 写，会导致</a:t>
            </a:r>
            <a:r>
              <a:rPr lang="en-US" altLang="zh-CN" dirty="0"/>
              <a:t>cache</a:t>
            </a:r>
            <a:r>
              <a:rPr lang="zh-CN" altLang="en-US" dirty="0"/>
              <a:t>内数据和下级存储不一致。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08203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写通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2165C37C-BA94-5B08-6874-B2EEFEE6B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917" y="1248320"/>
            <a:ext cx="6805373" cy="53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7206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288BA1CF-B82C-58D6-889E-5406BB8C8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3007" y="1366902"/>
            <a:ext cx="6252575" cy="468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95C80B-5EE3-C332-6965-4439C2EA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" y="1366902"/>
            <a:ext cx="4863751" cy="4458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2914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写回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05B52A2-4ED7-0498-D178-969CB20F4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3293" y="1208949"/>
            <a:ext cx="6105412" cy="538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092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70586B-0966-E7D7-8D2B-938E961E8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271" y="1279821"/>
            <a:ext cx="9991458" cy="5084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0357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多端口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27048C5F-EDE2-9D99-64AB-36B9B6F23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3572" y="1471173"/>
            <a:ext cx="6228367" cy="23510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187F0C1-05BF-6A0B-9BFF-66544587F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171" y="4224485"/>
            <a:ext cx="5618768" cy="199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7617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dirty="0">
                <a:solidFill>
                  <a:schemeClr val="tx1"/>
                </a:solidFill>
              </a:rPr>
              <a:t>真实架构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BCEDC0FF-0551-A40B-9F17-62023D43B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0459" y="1186390"/>
            <a:ext cx="8871079" cy="512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42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01884314-8571-C48E-EC89-CCC030131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93" y="1646763"/>
            <a:ext cx="8614272" cy="48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354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 descr="图示, 工程绘图&#10;&#10;描述已自动生成">
            <a:extLst>
              <a:ext uri="{FF2B5EF4-FFF2-40B4-BE49-F238E27FC236}">
                <a16:creationId xmlns:a16="http://schemas.microsoft.com/office/drawing/2014/main" id="{745C9433-6E8A-A221-499B-7F34C8329D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03" y="1113044"/>
            <a:ext cx="8931812" cy="5258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8889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8761026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单极页表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5E921B4-20C5-0243-DB94-D056A6451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450" y="1373160"/>
            <a:ext cx="9181100" cy="5091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23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6129875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6" name="图片 5" descr="图示&#10;&#10;描述已自动生成">
            <a:extLst>
              <a:ext uri="{FF2B5EF4-FFF2-40B4-BE49-F238E27FC236}">
                <a16:creationId xmlns:a16="http://schemas.microsoft.com/office/drawing/2014/main" id="{E1138777-C497-E07B-291D-66F2C03C6F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846" y="1241142"/>
            <a:ext cx="9632307" cy="522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302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6856706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多级页表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4098" name="Picture 2" descr="CS 537 Notes, Section #16: Paging">
            <a:extLst>
              <a:ext uri="{FF2B5EF4-FFF2-40B4-BE49-F238E27FC236}">
                <a16:creationId xmlns:a16="http://schemas.microsoft.com/office/drawing/2014/main" id="{A4FF41CF-5221-5A71-E5F4-D66864252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760" y="1068880"/>
            <a:ext cx="7153155" cy="536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43810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5965752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虚拟地址转换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- TLB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1EAE63A0-36B5-D4E3-4BA2-B1138E2A0B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068880"/>
            <a:ext cx="7315199" cy="520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28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 descr="图片包含 游戏机&#10;&#10;描述已自动生成">
            <a:extLst>
              <a:ext uri="{FF2B5EF4-FFF2-40B4-BE49-F238E27FC236}">
                <a16:creationId xmlns:a16="http://schemas.microsoft.com/office/drawing/2014/main" id="{8692C52F-48AA-E0B6-C680-914B5E8DAD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15" y="1282168"/>
            <a:ext cx="9323570" cy="480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0683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Virtual Cache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F246A016-45A3-8A9F-BAA8-10EAB5B12E39}"/>
              </a:ext>
            </a:extLst>
          </p:cNvPr>
          <p:cNvSpPr/>
          <p:nvPr/>
        </p:nvSpPr>
        <p:spPr>
          <a:xfrm>
            <a:off x="1647986" y="2516706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EA01D6-63E4-23DE-406D-450981527DCF}"/>
              </a:ext>
            </a:extLst>
          </p:cNvPr>
          <p:cNvSpPr/>
          <p:nvPr/>
        </p:nvSpPr>
        <p:spPr>
          <a:xfrm>
            <a:off x="3825498" y="2520578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F6AC74-3608-131B-2B1F-D8FA400B959A}"/>
              </a:ext>
            </a:extLst>
          </p:cNvPr>
          <p:cNvSpPr/>
          <p:nvPr/>
        </p:nvSpPr>
        <p:spPr>
          <a:xfrm>
            <a:off x="6003010" y="2516706"/>
            <a:ext cx="1885626" cy="5948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1518EB3-379A-94E1-8063-31DAA67C15AA}"/>
              </a:ext>
            </a:extLst>
          </p:cNvPr>
          <p:cNvSpPr/>
          <p:nvPr/>
        </p:nvSpPr>
        <p:spPr>
          <a:xfrm>
            <a:off x="8991599" y="2516706"/>
            <a:ext cx="1366433" cy="594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物理内存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E485E8-1723-B2E2-4624-EE5F6267EB99}"/>
              </a:ext>
            </a:extLst>
          </p:cNvPr>
          <p:cNvCxnSpPr>
            <a:stCxn id="3" idx="3"/>
            <a:endCxn id="6" idx="1"/>
          </p:cNvCxnSpPr>
          <p:nvPr/>
        </p:nvCxnSpPr>
        <p:spPr>
          <a:xfrm>
            <a:off x="2722535" y="2803512"/>
            <a:ext cx="1102963" cy="38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7CD0B6DB-1267-6AEB-48B2-494A17207AD0}"/>
              </a:ext>
            </a:extLst>
          </p:cNvPr>
          <p:cNvCxnSpPr>
            <a:stCxn id="6" idx="3"/>
            <a:endCxn id="8" idx="1"/>
          </p:cNvCxnSpPr>
          <p:nvPr/>
        </p:nvCxnSpPr>
        <p:spPr>
          <a:xfrm>
            <a:off x="4900047" y="2807384"/>
            <a:ext cx="1102963" cy="67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43BA73CA-248B-2128-3858-CD2B4E846064}"/>
              </a:ext>
            </a:extLst>
          </p:cNvPr>
          <p:cNvCxnSpPr>
            <a:cxnSpLocks/>
          </p:cNvCxnSpPr>
          <p:nvPr/>
        </p:nvCxnSpPr>
        <p:spPr>
          <a:xfrm flipV="1">
            <a:off x="5408908" y="2142907"/>
            <a:ext cx="0" cy="660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C80A84D3-D2F7-A147-90BF-FB724F5DD308}"/>
              </a:ext>
            </a:extLst>
          </p:cNvPr>
          <p:cNvCxnSpPr/>
          <p:nvPr/>
        </p:nvCxnSpPr>
        <p:spPr>
          <a:xfrm>
            <a:off x="5422715" y="2127409"/>
            <a:ext cx="3032502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325AD23-BCCA-FC40-076F-045D06B0CD58}"/>
              </a:ext>
            </a:extLst>
          </p:cNvPr>
          <p:cNvCxnSpPr>
            <a:cxnSpLocks/>
          </p:cNvCxnSpPr>
          <p:nvPr/>
        </p:nvCxnSpPr>
        <p:spPr>
          <a:xfrm>
            <a:off x="8436244" y="2127409"/>
            <a:ext cx="0" cy="6833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568AEE3-24B7-E7D1-9A9B-8BBF1B3EA3B5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436244" y="2803511"/>
            <a:ext cx="555355" cy="1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18CAB0BB-3876-DA1B-A9D5-F0B21E5B83D2}"/>
              </a:ext>
            </a:extLst>
          </p:cNvPr>
          <p:cNvSpPr txBox="1"/>
          <p:nvPr/>
        </p:nvSpPr>
        <p:spPr>
          <a:xfrm>
            <a:off x="3036836" y="2432825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030C9E3-8D53-5174-06AD-647E9704D923}"/>
              </a:ext>
            </a:extLst>
          </p:cNvPr>
          <p:cNvSpPr txBox="1"/>
          <p:nvPr/>
        </p:nvSpPr>
        <p:spPr>
          <a:xfrm>
            <a:off x="8455217" y="2232799"/>
            <a:ext cx="4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28318E6-355C-BCEB-9931-52510EE00230}"/>
              </a:ext>
            </a:extLst>
          </p:cNvPr>
          <p:cNvSpPr/>
          <p:nvPr/>
        </p:nvSpPr>
        <p:spPr>
          <a:xfrm>
            <a:off x="1647986" y="4832709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CPU</a:t>
            </a:r>
            <a:endParaRPr lang="zh-CN" altLang="en-US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C95BA67E-034A-8FC1-CE51-2E7ED19FA5F8}"/>
              </a:ext>
            </a:extLst>
          </p:cNvPr>
          <p:cNvSpPr/>
          <p:nvPr/>
        </p:nvSpPr>
        <p:spPr>
          <a:xfrm>
            <a:off x="3757911" y="4811463"/>
            <a:ext cx="1885626" cy="59486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虚拟 </a:t>
            </a:r>
            <a:r>
              <a:rPr lang="en-US" altLang="zh-CN" dirty="0"/>
              <a:t>Cache</a:t>
            </a:r>
            <a:endParaRPr lang="zh-CN" altLang="en-US" dirty="0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831E0F4-ED65-4AA4-7693-4DA73DD812F9}"/>
              </a:ext>
            </a:extLst>
          </p:cNvPr>
          <p:cNvSpPr/>
          <p:nvPr/>
        </p:nvSpPr>
        <p:spPr>
          <a:xfrm>
            <a:off x="6678913" y="4832709"/>
            <a:ext cx="1074549" cy="57361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TLB</a:t>
            </a:r>
            <a:endParaRPr lang="zh-CN" altLang="en-US" dirty="0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CFC349-64EA-997E-AB6C-492E36A71DE9}"/>
              </a:ext>
            </a:extLst>
          </p:cNvPr>
          <p:cNvSpPr/>
          <p:nvPr/>
        </p:nvSpPr>
        <p:spPr>
          <a:xfrm>
            <a:off x="8991599" y="4811463"/>
            <a:ext cx="1366433" cy="594857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物理内存</a:t>
            </a: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2637AB31-D20C-59FF-8E44-0BB83AD97934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 flipV="1">
            <a:off x="2722535" y="5108894"/>
            <a:ext cx="1035376" cy="106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EFDE22DB-1806-BCEC-88E9-CCB90E0F4D3A}"/>
              </a:ext>
            </a:extLst>
          </p:cNvPr>
          <p:cNvCxnSpPr>
            <a:cxnSpLocks/>
            <a:endCxn id="46" idx="1"/>
          </p:cNvCxnSpPr>
          <p:nvPr/>
        </p:nvCxnSpPr>
        <p:spPr>
          <a:xfrm>
            <a:off x="7753462" y="5101784"/>
            <a:ext cx="1238137" cy="710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文本框 52">
            <a:extLst>
              <a:ext uri="{FF2B5EF4-FFF2-40B4-BE49-F238E27FC236}">
                <a16:creationId xmlns:a16="http://schemas.microsoft.com/office/drawing/2014/main" id="{F2E5EE30-D367-FBC3-7745-41F6E7E65FD3}"/>
              </a:ext>
            </a:extLst>
          </p:cNvPr>
          <p:cNvSpPr txBox="1"/>
          <p:nvPr/>
        </p:nvSpPr>
        <p:spPr>
          <a:xfrm>
            <a:off x="8138364" y="4709529"/>
            <a:ext cx="468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PA</a:t>
            </a:r>
            <a:endParaRPr lang="zh-CN" altLang="en-US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2CA0F278-3A6E-8993-1C4D-B75A855B4596}"/>
              </a:ext>
            </a:extLst>
          </p:cNvPr>
          <p:cNvSpPr txBox="1"/>
          <p:nvPr/>
        </p:nvSpPr>
        <p:spPr>
          <a:xfrm>
            <a:off x="2752333" y="4648043"/>
            <a:ext cx="487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VA</a:t>
            </a:r>
            <a:endParaRPr lang="zh-CN" altLang="en-US" dirty="0"/>
          </a:p>
        </p:txBody>
      </p: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C364699-5EDA-F895-6C3A-E2F0F48181EE}"/>
              </a:ext>
            </a:extLst>
          </p:cNvPr>
          <p:cNvCxnSpPr>
            <a:cxnSpLocks/>
          </p:cNvCxnSpPr>
          <p:nvPr/>
        </p:nvCxnSpPr>
        <p:spPr>
          <a:xfrm flipV="1">
            <a:off x="3240223" y="4422810"/>
            <a:ext cx="0" cy="66060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E721760D-4E59-BCA9-982D-4067AF9755B7}"/>
              </a:ext>
            </a:extLst>
          </p:cNvPr>
          <p:cNvCxnSpPr>
            <a:cxnSpLocks/>
          </p:cNvCxnSpPr>
          <p:nvPr/>
        </p:nvCxnSpPr>
        <p:spPr>
          <a:xfrm>
            <a:off x="3240223" y="4422810"/>
            <a:ext cx="2883335" cy="0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6954C3B4-773C-0B65-7DDB-6BF22FFE139F}"/>
              </a:ext>
            </a:extLst>
          </p:cNvPr>
          <p:cNvCxnSpPr>
            <a:cxnSpLocks/>
          </p:cNvCxnSpPr>
          <p:nvPr/>
        </p:nvCxnSpPr>
        <p:spPr>
          <a:xfrm>
            <a:off x="6123558" y="5092756"/>
            <a:ext cx="555355" cy="106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6B8A6A7-5064-F015-7CC8-1920A15D6177}"/>
              </a:ext>
            </a:extLst>
          </p:cNvPr>
          <p:cNvCxnSpPr>
            <a:cxnSpLocks/>
          </p:cNvCxnSpPr>
          <p:nvPr/>
        </p:nvCxnSpPr>
        <p:spPr>
          <a:xfrm>
            <a:off x="6123558" y="4418433"/>
            <a:ext cx="0" cy="683351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35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ASID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97A6C5D8-B142-E27F-767A-1C114562D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340" y="1340642"/>
            <a:ext cx="8958209" cy="5060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77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Q&amp;A</a:t>
            </a:r>
            <a:endParaRPr lang="zh-CN" altLang="en-US" sz="4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7AB29182-40EC-7B9C-B7B3-DADF73426106}"/>
              </a:ext>
            </a:extLst>
          </p:cNvPr>
          <p:cNvSpPr txBox="1"/>
          <p:nvPr/>
        </p:nvSpPr>
        <p:spPr>
          <a:xfrm>
            <a:off x="2515891" y="2448732"/>
            <a:ext cx="8389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31896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651376" y="1578054"/>
            <a:ext cx="666465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cs typeface="+mn-ea"/>
                <a:sym typeface="+mn-lt"/>
              </a:rPr>
              <a:t>Thank you</a:t>
            </a:r>
          </a:p>
        </p:txBody>
      </p:sp>
      <p:pic>
        <p:nvPicPr>
          <p:cNvPr id="3" name="图片 2" descr="QR 代码&#10;&#10;描述已自动生成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254" y="4186382"/>
            <a:ext cx="21844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A0C0AEA4-BDBD-1F7B-48D8-832F946E3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241" y="1427967"/>
            <a:ext cx="2388658" cy="4723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2A56CF-2764-A0DD-D33C-847841C1C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663" y="1639009"/>
            <a:ext cx="7596919" cy="4301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650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6A618634-109F-6586-54A8-C5F73F44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44" y="1068880"/>
            <a:ext cx="8695739" cy="541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33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92AC9523-D0E8-32D9-136F-3C71484F0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937" y="1215446"/>
            <a:ext cx="8578124" cy="458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428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4154307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dirty="0">
                <a:solidFill>
                  <a:schemeClr val="tx1"/>
                </a:solidFill>
              </a:rPr>
              <a:t>C</a:t>
            </a:r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ache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由来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4098" name="Picture 2" descr="高晓松“晓岛”图书馆北京开馆，每日限200人需预约|高晓松|图书馆|文艺青年_新浪新闻">
            <a:extLst>
              <a:ext uri="{FF2B5EF4-FFF2-40B4-BE49-F238E27FC236}">
                <a16:creationId xmlns:a16="http://schemas.microsoft.com/office/drawing/2014/main" id="{59319AA1-8365-DF9C-240B-0E957F5D5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85" y="1548530"/>
            <a:ext cx="6893229" cy="459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384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056882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5D98200D-88B5-917E-EA45-D90560A276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893421"/>
              </p:ext>
            </p:extLst>
          </p:nvPr>
        </p:nvGraphicFramePr>
        <p:xfrm>
          <a:off x="1535340" y="1897380"/>
          <a:ext cx="3116942" cy="40864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8471">
                  <a:extLst>
                    <a:ext uri="{9D8B030D-6E8A-4147-A177-3AD203B41FA5}">
                      <a16:colId xmlns:a16="http://schemas.microsoft.com/office/drawing/2014/main" val="3658647005"/>
                    </a:ext>
                  </a:extLst>
                </a:gridCol>
                <a:gridCol w="1558471">
                  <a:extLst>
                    <a:ext uri="{9D8B030D-6E8A-4147-A177-3AD203B41FA5}">
                      <a16:colId xmlns:a16="http://schemas.microsoft.com/office/drawing/2014/main" val="2183532327"/>
                    </a:ext>
                  </a:extLst>
                </a:gridCol>
              </a:tblGrid>
              <a:tr h="362116">
                <a:tc>
                  <a:txBody>
                    <a:bodyPr/>
                    <a:lstStyle/>
                    <a:p>
                      <a:pPr marL="0" marR="0" lvl="0" indent="0" algn="ctr" defTabSz="91433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[3 :2 ]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[1 : 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065697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339777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794633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1885211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149709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108075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262513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621965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7558902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2482656"/>
                  </a:ext>
                </a:extLst>
              </a:tr>
              <a:tr h="37207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422399"/>
                  </a:ext>
                </a:extLst>
              </a:tr>
            </a:tbl>
          </a:graphicData>
        </a:graphic>
      </p:graphicFrame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3CC525D-2EC6-AF3B-5C1F-F6E242484E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844503"/>
              </p:ext>
            </p:extLst>
          </p:nvPr>
        </p:nvGraphicFramePr>
        <p:xfrm>
          <a:off x="7312660" y="2894647"/>
          <a:ext cx="3465830" cy="19078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4010">
                  <a:extLst>
                    <a:ext uri="{9D8B030D-6E8A-4147-A177-3AD203B41FA5}">
                      <a16:colId xmlns:a16="http://schemas.microsoft.com/office/drawing/2014/main" val="4127261305"/>
                    </a:ext>
                  </a:extLst>
                </a:gridCol>
                <a:gridCol w="1171575">
                  <a:extLst>
                    <a:ext uri="{9D8B030D-6E8A-4147-A177-3AD203B41FA5}">
                      <a16:colId xmlns:a16="http://schemas.microsoft.com/office/drawing/2014/main" val="1502526596"/>
                    </a:ext>
                  </a:extLst>
                </a:gridCol>
                <a:gridCol w="1960245">
                  <a:extLst>
                    <a:ext uri="{9D8B030D-6E8A-4147-A177-3AD203B41FA5}">
                      <a16:colId xmlns:a16="http://schemas.microsoft.com/office/drawing/2014/main" val="1472823126"/>
                    </a:ext>
                  </a:extLst>
                </a:gridCol>
              </a:tblGrid>
              <a:tr h="381579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Tag(2bit)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>
                          <a:solidFill>
                            <a:schemeClr val="tx1"/>
                          </a:solidFill>
                        </a:rPr>
                        <a:t>Value [3:0]</a:t>
                      </a:r>
                      <a:endParaRPr lang="zh-CN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1823087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4255298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9801354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794242"/>
                  </a:ext>
                </a:extLst>
              </a:tr>
              <a:tr h="381579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233926"/>
                  </a:ext>
                </a:extLst>
              </a:tr>
            </a:tbl>
          </a:graphicData>
        </a:graphic>
      </p:graphicFrame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B2D8E0DD-C597-B16C-08D4-34625DD02948}"/>
              </a:ext>
            </a:extLst>
          </p:cNvPr>
          <p:cNvCxnSpPr>
            <a:cxnSpLocks/>
          </p:cNvCxnSpPr>
          <p:nvPr/>
        </p:nvCxnSpPr>
        <p:spPr>
          <a:xfrm>
            <a:off x="4652282" y="2463165"/>
            <a:ext cx="2377168" cy="8629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AFB6FCFC-3E7F-45F8-E384-6D8168552560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652282" y="3411855"/>
            <a:ext cx="2377168" cy="5287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9181150-DC28-46E6-CBE1-F19C8523CA1A}"/>
              </a:ext>
            </a:extLst>
          </p:cNvPr>
          <p:cNvCxnSpPr>
            <a:cxnSpLocks/>
          </p:cNvCxnSpPr>
          <p:nvPr/>
        </p:nvCxnSpPr>
        <p:spPr>
          <a:xfrm flipV="1">
            <a:off x="4652282" y="3497581"/>
            <a:ext cx="2369185" cy="18973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618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84B8F1-86D7-9E93-9B46-D62C7E172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417" y="262001"/>
            <a:ext cx="7243611" cy="8068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r>
              <a:rPr lang="en-US" altLang="zh-CN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Cache </a:t>
            </a:r>
            <a:r>
              <a:rPr lang="zh-CN" altLang="en-US" sz="4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结构与工作原理</a:t>
            </a: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924378AC-DF3E-4F8D-D076-3DBAF8707FCF}"/>
              </a:ext>
            </a:extLst>
          </p:cNvPr>
          <p:cNvCxnSpPr/>
          <p:nvPr/>
        </p:nvCxnSpPr>
        <p:spPr>
          <a:xfrm>
            <a:off x="546417" y="1006249"/>
            <a:ext cx="11099165" cy="0"/>
          </a:xfrm>
          <a:prstGeom prst="straightConnector1">
            <a:avLst/>
          </a:prstGeom>
          <a:noFill/>
          <a:ln w="57150">
            <a:solidFill>
              <a:srgbClr val="CC0000"/>
            </a:solidFill>
            <a:prstDash val="solid"/>
          </a:ln>
        </p:spPr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C6402DD-CD03-FFC5-7928-3B0B99D74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148" y="1342585"/>
            <a:ext cx="8234231" cy="509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497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xttu2fe4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B6F1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85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21299</TotalTime>
  <Words>2940</Words>
  <Application>Microsoft Office PowerPoint</Application>
  <PresentationFormat>宽屏</PresentationFormat>
  <Paragraphs>366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Helvetica Neue</vt:lpstr>
      <vt:lpstr>等线</vt:lpstr>
      <vt:lpstr>微软雅黑</vt:lpstr>
      <vt:lpstr>Arial</vt:lpstr>
      <vt:lpstr>第一PPT，www.1ppt.com</vt:lpstr>
      <vt:lpstr>Cache</vt:lpstr>
      <vt:lpstr>Cache由来</vt:lpstr>
      <vt:lpstr>Cache由来</vt:lpstr>
      <vt:lpstr>Cache由来</vt:lpstr>
      <vt:lpstr>Cache由来</vt:lpstr>
      <vt:lpstr>Cache由来</vt:lpstr>
      <vt:lpstr>Cache由来</vt:lpstr>
      <vt:lpstr>Cache 结构与工作原理</vt:lpstr>
      <vt:lpstr>Cache 结构与工作原理</vt:lpstr>
      <vt:lpstr>Cache 结构与工作原理</vt:lpstr>
      <vt:lpstr>Cache</vt:lpstr>
      <vt:lpstr>Cache  组相连</vt:lpstr>
      <vt:lpstr>Cache  组相连-串行逻辑</vt:lpstr>
      <vt:lpstr>Cache  组相连-并行逻辑</vt:lpstr>
      <vt:lpstr>Cache 全相联</vt:lpstr>
      <vt:lpstr>Cache 三种结构</vt:lpstr>
      <vt:lpstr>Cache 替换策略</vt:lpstr>
      <vt:lpstr>Cache 读写</vt:lpstr>
      <vt:lpstr>Cache 写通</vt:lpstr>
      <vt:lpstr>Cache 写回</vt:lpstr>
      <vt:lpstr>Cache 多级</vt:lpstr>
      <vt:lpstr>Cache 多端口</vt:lpstr>
      <vt:lpstr>Cache 真实架构</vt:lpstr>
      <vt:lpstr>虚拟地址</vt:lpstr>
      <vt:lpstr>虚拟地址转换</vt:lpstr>
      <vt:lpstr>虚拟地址转换-单极页表</vt:lpstr>
      <vt:lpstr>虚拟地址转换-多级页表</vt:lpstr>
      <vt:lpstr>虚拟地址转换-多级页表</vt:lpstr>
      <vt:lpstr>虚拟地址转换- TLB</vt:lpstr>
      <vt:lpstr>Virtual Cache</vt:lpstr>
      <vt:lpstr>ASID</vt:lpstr>
      <vt:lpstr>Q&amp;A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创意商务</dc:title>
  <dc:creator>第一PPT</dc:creator>
  <cp:keywords>www.1ppt.com</cp:keywords>
  <dc:description>www.1ppt.com</dc:description>
  <cp:lastModifiedBy>guo luqiang</cp:lastModifiedBy>
  <cp:revision>2704</cp:revision>
  <cp:lastPrinted>2021-05-23T16:20:43Z</cp:lastPrinted>
  <dcterms:created xsi:type="dcterms:W3CDTF">2019-03-29T12:25:33Z</dcterms:created>
  <dcterms:modified xsi:type="dcterms:W3CDTF">2023-02-28T06:18:59Z</dcterms:modified>
</cp:coreProperties>
</file>